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8" r:id="rId3"/>
    <p:sldId id="262" r:id="rId4"/>
    <p:sldId id="260" r:id="rId5"/>
    <p:sldId id="273" r:id="rId6"/>
    <p:sldId id="259" r:id="rId7"/>
    <p:sldId id="263" r:id="rId8"/>
    <p:sldId id="274" r:id="rId9"/>
    <p:sldId id="275" r:id="rId10"/>
    <p:sldId id="271" r:id="rId11"/>
    <p:sldId id="276" r:id="rId12"/>
    <p:sldId id="277" r:id="rId13"/>
    <p:sldId id="290" r:id="rId14"/>
    <p:sldId id="291" r:id="rId15"/>
    <p:sldId id="292" r:id="rId16"/>
    <p:sldId id="284" r:id="rId17"/>
    <p:sldId id="278" r:id="rId18"/>
    <p:sldId id="279" r:id="rId19"/>
    <p:sldId id="281" r:id="rId20"/>
    <p:sldId id="280" r:id="rId21"/>
    <p:sldId id="282" r:id="rId22"/>
    <p:sldId id="261" r:id="rId23"/>
    <p:sldId id="286" r:id="rId24"/>
    <p:sldId id="264" r:id="rId25"/>
    <p:sldId id="265" r:id="rId26"/>
    <p:sldId id="266" r:id="rId27"/>
    <p:sldId id="267" r:id="rId28"/>
    <p:sldId id="268" r:id="rId29"/>
    <p:sldId id="269" r:id="rId30"/>
    <p:sldId id="270"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EC97C-AEAE-2046-A3CD-E56A27A02320}"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579E122D-7CAE-8549-B815-4D2F8A6A256C}">
      <dgm:prSet phldrT="[Text]"/>
      <dgm:spPr/>
      <dgm:t>
        <a:bodyPr/>
        <a:lstStyle/>
        <a:p>
          <a:r>
            <a:rPr lang="en-US" u="sng" dirty="0" smtClean="0"/>
            <a:t>Project Based Learning </a:t>
          </a:r>
          <a:endParaRPr lang="en-US" u="sng" dirty="0"/>
        </a:p>
      </dgm:t>
    </dgm:pt>
    <dgm:pt modelId="{4DACB61D-8552-834E-894C-5B3149C76A1B}" type="parTrans" cxnId="{69EFDFE4-04E6-2348-9E79-2AA2FCC03C2F}">
      <dgm:prSet/>
      <dgm:spPr/>
      <dgm:t>
        <a:bodyPr/>
        <a:lstStyle/>
        <a:p>
          <a:endParaRPr lang="en-US"/>
        </a:p>
      </dgm:t>
    </dgm:pt>
    <dgm:pt modelId="{C4FE4BC4-6CF8-C047-B5D9-6EB92044C6FA}" type="sibTrans" cxnId="{69EFDFE4-04E6-2348-9E79-2AA2FCC03C2F}">
      <dgm:prSet/>
      <dgm:spPr/>
      <dgm:t>
        <a:bodyPr/>
        <a:lstStyle/>
        <a:p>
          <a:endParaRPr lang="en-US"/>
        </a:p>
      </dgm:t>
    </dgm:pt>
    <dgm:pt modelId="{FA62E3DF-0EA6-3F42-80D7-8C15F0E8C3E0}">
      <dgm:prSet phldrT="[Text]"/>
      <dgm:spPr/>
      <dgm:t>
        <a:bodyPr/>
        <a:lstStyle/>
        <a:p>
          <a:r>
            <a:rPr lang="en-US" u="sng" dirty="0" smtClean="0"/>
            <a:t>Examples of Successful Projects</a:t>
          </a:r>
          <a:endParaRPr lang="en-US" u="sng" dirty="0"/>
        </a:p>
      </dgm:t>
    </dgm:pt>
    <dgm:pt modelId="{B181F7DE-BA2C-5B46-A977-BC008396AD3B}" type="parTrans" cxnId="{93ED6303-115C-A240-9B4F-A39A7EF3D455}">
      <dgm:prSet/>
      <dgm:spPr/>
      <dgm:t>
        <a:bodyPr/>
        <a:lstStyle/>
        <a:p>
          <a:endParaRPr lang="en-US"/>
        </a:p>
      </dgm:t>
    </dgm:pt>
    <dgm:pt modelId="{81F5EB46-FF71-8F44-9B47-081249ABDFA4}" type="sibTrans" cxnId="{93ED6303-115C-A240-9B4F-A39A7EF3D455}">
      <dgm:prSet/>
      <dgm:spPr/>
      <dgm:t>
        <a:bodyPr/>
        <a:lstStyle/>
        <a:p>
          <a:endParaRPr lang="en-US"/>
        </a:p>
      </dgm:t>
    </dgm:pt>
    <dgm:pt modelId="{1A173B44-3C6B-E545-9540-A67B7951638B}">
      <dgm:prSet phldrT="[Text]"/>
      <dgm:spPr/>
      <dgm:t>
        <a:bodyPr/>
        <a:lstStyle/>
        <a:p>
          <a:r>
            <a:rPr lang="en-US" dirty="0" smtClean="0"/>
            <a:t>Why was it effective?</a:t>
          </a:r>
          <a:endParaRPr lang="en-US" dirty="0"/>
        </a:p>
      </dgm:t>
    </dgm:pt>
    <dgm:pt modelId="{BAEA9DB8-0FB4-714A-8E69-259FB1F5A668}" type="parTrans" cxnId="{29CE3360-0777-434E-894D-9AC53EBDEA52}">
      <dgm:prSet/>
      <dgm:spPr/>
      <dgm:t>
        <a:bodyPr/>
        <a:lstStyle/>
        <a:p>
          <a:endParaRPr lang="en-US"/>
        </a:p>
      </dgm:t>
    </dgm:pt>
    <dgm:pt modelId="{E889137B-6A8F-C847-87F8-B4F6E4B49712}" type="sibTrans" cxnId="{29CE3360-0777-434E-894D-9AC53EBDEA52}">
      <dgm:prSet/>
      <dgm:spPr/>
      <dgm:t>
        <a:bodyPr/>
        <a:lstStyle/>
        <a:p>
          <a:endParaRPr lang="en-US"/>
        </a:p>
      </dgm:t>
    </dgm:pt>
    <dgm:pt modelId="{25D326CD-0551-B143-8254-E68F0FE39E17}">
      <dgm:prSet phldrT="[Text]"/>
      <dgm:spPr/>
      <dgm:t>
        <a:bodyPr/>
        <a:lstStyle/>
        <a:p>
          <a:r>
            <a:rPr lang="en-US" u="sng" dirty="0" smtClean="0"/>
            <a:t>Examples of Unsuccessful Projects</a:t>
          </a:r>
          <a:endParaRPr lang="en-US" u="sng" dirty="0"/>
        </a:p>
      </dgm:t>
    </dgm:pt>
    <dgm:pt modelId="{7BB12616-535D-0146-BC34-A504231E9F21}" type="parTrans" cxnId="{645C387D-E1E9-4D4D-87EC-51232EF11D7B}">
      <dgm:prSet/>
      <dgm:spPr/>
      <dgm:t>
        <a:bodyPr/>
        <a:lstStyle/>
        <a:p>
          <a:endParaRPr lang="en-US"/>
        </a:p>
      </dgm:t>
    </dgm:pt>
    <dgm:pt modelId="{16728084-11A3-FF42-8DC2-0170C549187A}" type="sibTrans" cxnId="{645C387D-E1E9-4D4D-87EC-51232EF11D7B}">
      <dgm:prSet/>
      <dgm:spPr/>
      <dgm:t>
        <a:bodyPr/>
        <a:lstStyle/>
        <a:p>
          <a:endParaRPr lang="en-US"/>
        </a:p>
      </dgm:t>
    </dgm:pt>
    <dgm:pt modelId="{3EE73D3F-67E5-C64F-AE6E-2556024DA6DF}">
      <dgm:prSet/>
      <dgm:spPr/>
      <dgm:t>
        <a:bodyPr/>
        <a:lstStyle/>
        <a:p>
          <a:r>
            <a:rPr lang="en-US" dirty="0" smtClean="0"/>
            <a:t>Why was it not effective?</a:t>
          </a:r>
          <a:endParaRPr lang="en-US" dirty="0"/>
        </a:p>
      </dgm:t>
    </dgm:pt>
    <dgm:pt modelId="{D0405A23-918F-D74D-A20E-11AED20C07C8}" type="parTrans" cxnId="{D8DAAC72-E7C6-804F-AD21-B09EFB6079C5}">
      <dgm:prSet/>
      <dgm:spPr/>
      <dgm:t>
        <a:bodyPr/>
        <a:lstStyle/>
        <a:p>
          <a:endParaRPr lang="en-US"/>
        </a:p>
      </dgm:t>
    </dgm:pt>
    <dgm:pt modelId="{579149EA-849B-2743-BB0D-5ACEDD63F879}" type="sibTrans" cxnId="{D8DAAC72-E7C6-804F-AD21-B09EFB6079C5}">
      <dgm:prSet/>
      <dgm:spPr/>
      <dgm:t>
        <a:bodyPr/>
        <a:lstStyle/>
        <a:p>
          <a:endParaRPr lang="en-US"/>
        </a:p>
      </dgm:t>
    </dgm:pt>
    <dgm:pt modelId="{AE55D90B-F791-3842-9C4F-0E4C6F9E2CC0}" type="pres">
      <dgm:prSet presAssocID="{596EC97C-AEAE-2046-A3CD-E56A27A02320}" presName="hierChild1" presStyleCnt="0">
        <dgm:presLayoutVars>
          <dgm:chPref val="1"/>
          <dgm:dir/>
          <dgm:animOne val="branch"/>
          <dgm:animLvl val="lvl"/>
          <dgm:resizeHandles/>
        </dgm:presLayoutVars>
      </dgm:prSet>
      <dgm:spPr/>
      <dgm:t>
        <a:bodyPr/>
        <a:lstStyle/>
        <a:p>
          <a:endParaRPr lang="en-US"/>
        </a:p>
      </dgm:t>
    </dgm:pt>
    <dgm:pt modelId="{5E2BE8FC-3CF0-324D-B83A-F9D78AEBF291}" type="pres">
      <dgm:prSet presAssocID="{579E122D-7CAE-8549-B815-4D2F8A6A256C}" presName="hierRoot1" presStyleCnt="0"/>
      <dgm:spPr/>
    </dgm:pt>
    <dgm:pt modelId="{BB4BD9FD-A038-5A45-AEA0-619245B85564}" type="pres">
      <dgm:prSet presAssocID="{579E122D-7CAE-8549-B815-4D2F8A6A256C}" presName="composite" presStyleCnt="0"/>
      <dgm:spPr/>
    </dgm:pt>
    <dgm:pt modelId="{9164E973-407E-7D4D-96F5-8E96601B98D1}" type="pres">
      <dgm:prSet presAssocID="{579E122D-7CAE-8549-B815-4D2F8A6A256C}" presName="background" presStyleLbl="node0" presStyleIdx="0" presStyleCnt="1"/>
      <dgm:spPr/>
    </dgm:pt>
    <dgm:pt modelId="{ED2B67E8-E9A2-AF48-B1E6-4A85EC32C89F}" type="pres">
      <dgm:prSet presAssocID="{579E122D-7CAE-8549-B815-4D2F8A6A256C}" presName="text" presStyleLbl="fgAcc0" presStyleIdx="0" presStyleCnt="1" custScaleX="273675">
        <dgm:presLayoutVars>
          <dgm:chPref val="3"/>
        </dgm:presLayoutVars>
      </dgm:prSet>
      <dgm:spPr/>
      <dgm:t>
        <a:bodyPr/>
        <a:lstStyle/>
        <a:p>
          <a:endParaRPr lang="en-US"/>
        </a:p>
      </dgm:t>
    </dgm:pt>
    <dgm:pt modelId="{C506F02F-C12E-334B-88EB-72FC8DFFFD21}" type="pres">
      <dgm:prSet presAssocID="{579E122D-7CAE-8549-B815-4D2F8A6A256C}" presName="hierChild2" presStyleCnt="0"/>
      <dgm:spPr/>
    </dgm:pt>
    <dgm:pt modelId="{7E02D9A7-3E90-9542-9269-E38CFC5ED20B}" type="pres">
      <dgm:prSet presAssocID="{B181F7DE-BA2C-5B46-A977-BC008396AD3B}" presName="Name10" presStyleLbl="parChTrans1D2" presStyleIdx="0" presStyleCnt="2"/>
      <dgm:spPr/>
      <dgm:t>
        <a:bodyPr/>
        <a:lstStyle/>
        <a:p>
          <a:endParaRPr lang="en-US"/>
        </a:p>
      </dgm:t>
    </dgm:pt>
    <dgm:pt modelId="{7DCBBA0E-6940-3842-BD03-5EF0E212AD4C}" type="pres">
      <dgm:prSet presAssocID="{FA62E3DF-0EA6-3F42-80D7-8C15F0E8C3E0}" presName="hierRoot2" presStyleCnt="0"/>
      <dgm:spPr/>
    </dgm:pt>
    <dgm:pt modelId="{13BB1072-2AB7-8B4B-9747-454DE770D3AC}" type="pres">
      <dgm:prSet presAssocID="{FA62E3DF-0EA6-3F42-80D7-8C15F0E8C3E0}" presName="composite2" presStyleCnt="0"/>
      <dgm:spPr/>
    </dgm:pt>
    <dgm:pt modelId="{29ACB53C-ED82-B14B-A2C2-499DBA1AE40A}" type="pres">
      <dgm:prSet presAssocID="{FA62E3DF-0EA6-3F42-80D7-8C15F0E8C3E0}" presName="background2" presStyleLbl="node2" presStyleIdx="0" presStyleCnt="2"/>
      <dgm:spPr/>
    </dgm:pt>
    <dgm:pt modelId="{2C34ACB4-D067-0542-BF96-33385086CB18}" type="pres">
      <dgm:prSet presAssocID="{FA62E3DF-0EA6-3F42-80D7-8C15F0E8C3E0}" presName="text2" presStyleLbl="fgAcc2" presStyleIdx="0" presStyleCnt="2" custScaleX="180033">
        <dgm:presLayoutVars>
          <dgm:chPref val="3"/>
        </dgm:presLayoutVars>
      </dgm:prSet>
      <dgm:spPr/>
      <dgm:t>
        <a:bodyPr/>
        <a:lstStyle/>
        <a:p>
          <a:endParaRPr lang="en-US"/>
        </a:p>
      </dgm:t>
    </dgm:pt>
    <dgm:pt modelId="{D740FD0F-A0FF-FE45-8367-07EC8BBAB46B}" type="pres">
      <dgm:prSet presAssocID="{FA62E3DF-0EA6-3F42-80D7-8C15F0E8C3E0}" presName="hierChild3" presStyleCnt="0"/>
      <dgm:spPr/>
    </dgm:pt>
    <dgm:pt modelId="{BD987C8D-4197-A14D-985A-455DB5831D53}" type="pres">
      <dgm:prSet presAssocID="{BAEA9DB8-0FB4-714A-8E69-259FB1F5A668}" presName="Name17" presStyleLbl="parChTrans1D3" presStyleIdx="0" presStyleCnt="2"/>
      <dgm:spPr/>
      <dgm:t>
        <a:bodyPr/>
        <a:lstStyle/>
        <a:p>
          <a:endParaRPr lang="en-US"/>
        </a:p>
      </dgm:t>
    </dgm:pt>
    <dgm:pt modelId="{8831513B-8FEE-744F-B2E7-55D64848A4F2}" type="pres">
      <dgm:prSet presAssocID="{1A173B44-3C6B-E545-9540-A67B7951638B}" presName="hierRoot3" presStyleCnt="0"/>
      <dgm:spPr/>
    </dgm:pt>
    <dgm:pt modelId="{63DE6811-581F-5749-94AC-BAD60AD0E8CA}" type="pres">
      <dgm:prSet presAssocID="{1A173B44-3C6B-E545-9540-A67B7951638B}" presName="composite3" presStyleCnt="0"/>
      <dgm:spPr/>
    </dgm:pt>
    <dgm:pt modelId="{3050EDBC-DF9D-D749-99BC-506A4681E0F4}" type="pres">
      <dgm:prSet presAssocID="{1A173B44-3C6B-E545-9540-A67B7951638B}" presName="background3" presStyleLbl="node3" presStyleIdx="0" presStyleCnt="2"/>
      <dgm:spPr/>
    </dgm:pt>
    <dgm:pt modelId="{5AB3D511-80C6-E242-BA3F-B26BEBB3CCF6}" type="pres">
      <dgm:prSet presAssocID="{1A173B44-3C6B-E545-9540-A67B7951638B}" presName="text3" presStyleLbl="fgAcc3" presStyleIdx="0" presStyleCnt="2">
        <dgm:presLayoutVars>
          <dgm:chPref val="3"/>
        </dgm:presLayoutVars>
      </dgm:prSet>
      <dgm:spPr/>
      <dgm:t>
        <a:bodyPr/>
        <a:lstStyle/>
        <a:p>
          <a:endParaRPr lang="en-US"/>
        </a:p>
      </dgm:t>
    </dgm:pt>
    <dgm:pt modelId="{F45B0DF1-3875-FC41-9CD2-7E05330E1286}" type="pres">
      <dgm:prSet presAssocID="{1A173B44-3C6B-E545-9540-A67B7951638B}" presName="hierChild4" presStyleCnt="0"/>
      <dgm:spPr/>
    </dgm:pt>
    <dgm:pt modelId="{A5FFC004-1C58-7443-A8DC-BB19E8E83675}" type="pres">
      <dgm:prSet presAssocID="{7BB12616-535D-0146-BC34-A504231E9F21}" presName="Name10" presStyleLbl="parChTrans1D2" presStyleIdx="1" presStyleCnt="2"/>
      <dgm:spPr/>
      <dgm:t>
        <a:bodyPr/>
        <a:lstStyle/>
        <a:p>
          <a:endParaRPr lang="en-US"/>
        </a:p>
      </dgm:t>
    </dgm:pt>
    <dgm:pt modelId="{0F846D35-D2D8-F14F-B155-A1360863E420}" type="pres">
      <dgm:prSet presAssocID="{25D326CD-0551-B143-8254-E68F0FE39E17}" presName="hierRoot2" presStyleCnt="0"/>
      <dgm:spPr/>
    </dgm:pt>
    <dgm:pt modelId="{70FB011A-B59C-A647-BC37-7EC3215C5AE3}" type="pres">
      <dgm:prSet presAssocID="{25D326CD-0551-B143-8254-E68F0FE39E17}" presName="composite2" presStyleCnt="0"/>
      <dgm:spPr/>
    </dgm:pt>
    <dgm:pt modelId="{60BAB2E0-C0BF-CA41-A095-A7C4D36C43C1}" type="pres">
      <dgm:prSet presAssocID="{25D326CD-0551-B143-8254-E68F0FE39E17}" presName="background2" presStyleLbl="node2" presStyleIdx="1" presStyleCnt="2"/>
      <dgm:spPr/>
    </dgm:pt>
    <dgm:pt modelId="{AB7EA5C4-3847-4342-A76D-A78ED5124C55}" type="pres">
      <dgm:prSet presAssocID="{25D326CD-0551-B143-8254-E68F0FE39E17}" presName="text2" presStyleLbl="fgAcc2" presStyleIdx="1" presStyleCnt="2" custScaleX="180033">
        <dgm:presLayoutVars>
          <dgm:chPref val="3"/>
        </dgm:presLayoutVars>
      </dgm:prSet>
      <dgm:spPr/>
      <dgm:t>
        <a:bodyPr/>
        <a:lstStyle/>
        <a:p>
          <a:endParaRPr lang="en-US"/>
        </a:p>
      </dgm:t>
    </dgm:pt>
    <dgm:pt modelId="{79046EEB-27CF-6B4B-BE8E-8068DED2784E}" type="pres">
      <dgm:prSet presAssocID="{25D326CD-0551-B143-8254-E68F0FE39E17}" presName="hierChild3" presStyleCnt="0"/>
      <dgm:spPr/>
    </dgm:pt>
    <dgm:pt modelId="{1F1D4E64-E89C-6E40-814F-3B9B6BBB8B7D}" type="pres">
      <dgm:prSet presAssocID="{D0405A23-918F-D74D-A20E-11AED20C07C8}" presName="Name17" presStyleLbl="parChTrans1D3" presStyleIdx="1" presStyleCnt="2"/>
      <dgm:spPr/>
      <dgm:t>
        <a:bodyPr/>
        <a:lstStyle/>
        <a:p>
          <a:endParaRPr lang="en-US"/>
        </a:p>
      </dgm:t>
    </dgm:pt>
    <dgm:pt modelId="{241174AE-6FDA-7F4F-880A-9D7EA359BA5B}" type="pres">
      <dgm:prSet presAssocID="{3EE73D3F-67E5-C64F-AE6E-2556024DA6DF}" presName="hierRoot3" presStyleCnt="0"/>
      <dgm:spPr/>
    </dgm:pt>
    <dgm:pt modelId="{8D8153CC-EE4A-FE4C-A986-74D346CE2778}" type="pres">
      <dgm:prSet presAssocID="{3EE73D3F-67E5-C64F-AE6E-2556024DA6DF}" presName="composite3" presStyleCnt="0"/>
      <dgm:spPr/>
    </dgm:pt>
    <dgm:pt modelId="{5F798480-2C8B-8F40-9428-884025D2B9A8}" type="pres">
      <dgm:prSet presAssocID="{3EE73D3F-67E5-C64F-AE6E-2556024DA6DF}" presName="background3" presStyleLbl="node3" presStyleIdx="1" presStyleCnt="2"/>
      <dgm:spPr/>
    </dgm:pt>
    <dgm:pt modelId="{91FC3E82-E586-7C4B-9210-AC9E1FE91F89}" type="pres">
      <dgm:prSet presAssocID="{3EE73D3F-67E5-C64F-AE6E-2556024DA6DF}" presName="text3" presStyleLbl="fgAcc3" presStyleIdx="1" presStyleCnt="2">
        <dgm:presLayoutVars>
          <dgm:chPref val="3"/>
        </dgm:presLayoutVars>
      </dgm:prSet>
      <dgm:spPr/>
      <dgm:t>
        <a:bodyPr/>
        <a:lstStyle/>
        <a:p>
          <a:endParaRPr lang="en-US"/>
        </a:p>
      </dgm:t>
    </dgm:pt>
    <dgm:pt modelId="{F27FFF52-FC3E-B64B-AE41-4C1711375AE1}" type="pres">
      <dgm:prSet presAssocID="{3EE73D3F-67E5-C64F-AE6E-2556024DA6DF}" presName="hierChild4" presStyleCnt="0"/>
      <dgm:spPr/>
    </dgm:pt>
  </dgm:ptLst>
  <dgm:cxnLst>
    <dgm:cxn modelId="{9B11B5F5-CAE2-7D44-937D-F53778C79A6C}" type="presOf" srcId="{1A173B44-3C6B-E545-9540-A67B7951638B}" destId="{5AB3D511-80C6-E242-BA3F-B26BEBB3CCF6}" srcOrd="0" destOrd="0" presId="urn:microsoft.com/office/officeart/2005/8/layout/hierarchy1"/>
    <dgm:cxn modelId="{93ED6303-115C-A240-9B4F-A39A7EF3D455}" srcId="{579E122D-7CAE-8549-B815-4D2F8A6A256C}" destId="{FA62E3DF-0EA6-3F42-80D7-8C15F0E8C3E0}" srcOrd="0" destOrd="0" parTransId="{B181F7DE-BA2C-5B46-A977-BC008396AD3B}" sibTransId="{81F5EB46-FF71-8F44-9B47-081249ABDFA4}"/>
    <dgm:cxn modelId="{7096BB77-4BF0-054A-B25C-E80B693E99DE}" type="presOf" srcId="{B181F7DE-BA2C-5B46-A977-BC008396AD3B}" destId="{7E02D9A7-3E90-9542-9269-E38CFC5ED20B}" srcOrd="0" destOrd="0" presId="urn:microsoft.com/office/officeart/2005/8/layout/hierarchy1"/>
    <dgm:cxn modelId="{645C387D-E1E9-4D4D-87EC-51232EF11D7B}" srcId="{579E122D-7CAE-8549-B815-4D2F8A6A256C}" destId="{25D326CD-0551-B143-8254-E68F0FE39E17}" srcOrd="1" destOrd="0" parTransId="{7BB12616-535D-0146-BC34-A504231E9F21}" sibTransId="{16728084-11A3-FF42-8DC2-0170C549187A}"/>
    <dgm:cxn modelId="{E59E751B-1255-A947-BA3E-B56E3DABF9E3}" type="presOf" srcId="{25D326CD-0551-B143-8254-E68F0FE39E17}" destId="{AB7EA5C4-3847-4342-A76D-A78ED5124C55}" srcOrd="0" destOrd="0" presId="urn:microsoft.com/office/officeart/2005/8/layout/hierarchy1"/>
    <dgm:cxn modelId="{29CE3360-0777-434E-894D-9AC53EBDEA52}" srcId="{FA62E3DF-0EA6-3F42-80D7-8C15F0E8C3E0}" destId="{1A173B44-3C6B-E545-9540-A67B7951638B}" srcOrd="0" destOrd="0" parTransId="{BAEA9DB8-0FB4-714A-8E69-259FB1F5A668}" sibTransId="{E889137B-6A8F-C847-87F8-B4F6E4B49712}"/>
    <dgm:cxn modelId="{62AD28EA-F878-7741-A5C4-6B2C7B0B1CBE}" type="presOf" srcId="{BAEA9DB8-0FB4-714A-8E69-259FB1F5A668}" destId="{BD987C8D-4197-A14D-985A-455DB5831D53}" srcOrd="0" destOrd="0" presId="urn:microsoft.com/office/officeart/2005/8/layout/hierarchy1"/>
    <dgm:cxn modelId="{1AD75611-E6DC-C543-A4B6-1AADC1A9C61D}" type="presOf" srcId="{FA62E3DF-0EA6-3F42-80D7-8C15F0E8C3E0}" destId="{2C34ACB4-D067-0542-BF96-33385086CB18}" srcOrd="0" destOrd="0" presId="urn:microsoft.com/office/officeart/2005/8/layout/hierarchy1"/>
    <dgm:cxn modelId="{9C4D5E24-9889-B247-A456-0F54FB9A2473}" type="presOf" srcId="{579E122D-7CAE-8549-B815-4D2F8A6A256C}" destId="{ED2B67E8-E9A2-AF48-B1E6-4A85EC32C89F}" srcOrd="0" destOrd="0" presId="urn:microsoft.com/office/officeart/2005/8/layout/hierarchy1"/>
    <dgm:cxn modelId="{69EFDFE4-04E6-2348-9E79-2AA2FCC03C2F}" srcId="{596EC97C-AEAE-2046-A3CD-E56A27A02320}" destId="{579E122D-7CAE-8549-B815-4D2F8A6A256C}" srcOrd="0" destOrd="0" parTransId="{4DACB61D-8552-834E-894C-5B3149C76A1B}" sibTransId="{C4FE4BC4-6CF8-C047-B5D9-6EB92044C6FA}"/>
    <dgm:cxn modelId="{BC9E0508-9BC4-A441-A47A-4C15DED7FFB3}" type="presOf" srcId="{3EE73D3F-67E5-C64F-AE6E-2556024DA6DF}" destId="{91FC3E82-E586-7C4B-9210-AC9E1FE91F89}" srcOrd="0" destOrd="0" presId="urn:microsoft.com/office/officeart/2005/8/layout/hierarchy1"/>
    <dgm:cxn modelId="{FE4933EE-3DBB-0248-8251-7FB54A86AA04}" type="presOf" srcId="{596EC97C-AEAE-2046-A3CD-E56A27A02320}" destId="{AE55D90B-F791-3842-9C4F-0E4C6F9E2CC0}" srcOrd="0" destOrd="0" presId="urn:microsoft.com/office/officeart/2005/8/layout/hierarchy1"/>
    <dgm:cxn modelId="{D8DAAC72-E7C6-804F-AD21-B09EFB6079C5}" srcId="{25D326CD-0551-B143-8254-E68F0FE39E17}" destId="{3EE73D3F-67E5-C64F-AE6E-2556024DA6DF}" srcOrd="0" destOrd="0" parTransId="{D0405A23-918F-D74D-A20E-11AED20C07C8}" sibTransId="{579149EA-849B-2743-BB0D-5ACEDD63F879}"/>
    <dgm:cxn modelId="{48943F3E-8124-E14A-A767-50F1983DABFE}" type="presOf" srcId="{D0405A23-918F-D74D-A20E-11AED20C07C8}" destId="{1F1D4E64-E89C-6E40-814F-3B9B6BBB8B7D}" srcOrd="0" destOrd="0" presId="urn:microsoft.com/office/officeart/2005/8/layout/hierarchy1"/>
    <dgm:cxn modelId="{1E7FF0FE-E3CA-5F4F-A775-57343397E077}" type="presOf" srcId="{7BB12616-535D-0146-BC34-A504231E9F21}" destId="{A5FFC004-1C58-7443-A8DC-BB19E8E83675}" srcOrd="0" destOrd="0" presId="urn:microsoft.com/office/officeart/2005/8/layout/hierarchy1"/>
    <dgm:cxn modelId="{DB88C674-2378-4E44-8BF6-7059C713004F}" type="presParOf" srcId="{AE55D90B-F791-3842-9C4F-0E4C6F9E2CC0}" destId="{5E2BE8FC-3CF0-324D-B83A-F9D78AEBF291}" srcOrd="0" destOrd="0" presId="urn:microsoft.com/office/officeart/2005/8/layout/hierarchy1"/>
    <dgm:cxn modelId="{86C8B6EF-A713-CE4C-97F3-329B0D98247F}" type="presParOf" srcId="{5E2BE8FC-3CF0-324D-B83A-F9D78AEBF291}" destId="{BB4BD9FD-A038-5A45-AEA0-619245B85564}" srcOrd="0" destOrd="0" presId="urn:microsoft.com/office/officeart/2005/8/layout/hierarchy1"/>
    <dgm:cxn modelId="{E252CEEE-2AF1-BC40-84B8-D1A65D49849C}" type="presParOf" srcId="{BB4BD9FD-A038-5A45-AEA0-619245B85564}" destId="{9164E973-407E-7D4D-96F5-8E96601B98D1}" srcOrd="0" destOrd="0" presId="urn:microsoft.com/office/officeart/2005/8/layout/hierarchy1"/>
    <dgm:cxn modelId="{15A0E6B5-7824-A340-B877-0E9CB3D55106}" type="presParOf" srcId="{BB4BD9FD-A038-5A45-AEA0-619245B85564}" destId="{ED2B67E8-E9A2-AF48-B1E6-4A85EC32C89F}" srcOrd="1" destOrd="0" presId="urn:microsoft.com/office/officeart/2005/8/layout/hierarchy1"/>
    <dgm:cxn modelId="{51C83FD0-ED11-3F44-B494-E5762E23595B}" type="presParOf" srcId="{5E2BE8FC-3CF0-324D-B83A-F9D78AEBF291}" destId="{C506F02F-C12E-334B-88EB-72FC8DFFFD21}" srcOrd="1" destOrd="0" presId="urn:microsoft.com/office/officeart/2005/8/layout/hierarchy1"/>
    <dgm:cxn modelId="{9A7D0325-8CB3-AE45-B7BE-7D5AE4482FEE}" type="presParOf" srcId="{C506F02F-C12E-334B-88EB-72FC8DFFFD21}" destId="{7E02D9A7-3E90-9542-9269-E38CFC5ED20B}" srcOrd="0" destOrd="0" presId="urn:microsoft.com/office/officeart/2005/8/layout/hierarchy1"/>
    <dgm:cxn modelId="{A5A05EDC-A9B3-B546-B7FC-EDC33B22387A}" type="presParOf" srcId="{C506F02F-C12E-334B-88EB-72FC8DFFFD21}" destId="{7DCBBA0E-6940-3842-BD03-5EF0E212AD4C}" srcOrd="1" destOrd="0" presId="urn:microsoft.com/office/officeart/2005/8/layout/hierarchy1"/>
    <dgm:cxn modelId="{9BD77406-3032-D648-B81B-8ED5067296D0}" type="presParOf" srcId="{7DCBBA0E-6940-3842-BD03-5EF0E212AD4C}" destId="{13BB1072-2AB7-8B4B-9747-454DE770D3AC}" srcOrd="0" destOrd="0" presId="urn:microsoft.com/office/officeart/2005/8/layout/hierarchy1"/>
    <dgm:cxn modelId="{15E594BB-96A5-C84B-97FA-7350770ED9AD}" type="presParOf" srcId="{13BB1072-2AB7-8B4B-9747-454DE770D3AC}" destId="{29ACB53C-ED82-B14B-A2C2-499DBA1AE40A}" srcOrd="0" destOrd="0" presId="urn:microsoft.com/office/officeart/2005/8/layout/hierarchy1"/>
    <dgm:cxn modelId="{CE7D40D1-DEEF-D44D-863F-19BFAFBEE262}" type="presParOf" srcId="{13BB1072-2AB7-8B4B-9747-454DE770D3AC}" destId="{2C34ACB4-D067-0542-BF96-33385086CB18}" srcOrd="1" destOrd="0" presId="urn:microsoft.com/office/officeart/2005/8/layout/hierarchy1"/>
    <dgm:cxn modelId="{C67621C5-6CEA-B04E-8AEE-FFDD0FDE5733}" type="presParOf" srcId="{7DCBBA0E-6940-3842-BD03-5EF0E212AD4C}" destId="{D740FD0F-A0FF-FE45-8367-07EC8BBAB46B}" srcOrd="1" destOrd="0" presId="urn:microsoft.com/office/officeart/2005/8/layout/hierarchy1"/>
    <dgm:cxn modelId="{C148BDEB-B51C-BB46-AE04-6B6B58ABC857}" type="presParOf" srcId="{D740FD0F-A0FF-FE45-8367-07EC8BBAB46B}" destId="{BD987C8D-4197-A14D-985A-455DB5831D53}" srcOrd="0" destOrd="0" presId="urn:microsoft.com/office/officeart/2005/8/layout/hierarchy1"/>
    <dgm:cxn modelId="{CA1933BB-E464-D54A-990A-8876F9ABF749}" type="presParOf" srcId="{D740FD0F-A0FF-FE45-8367-07EC8BBAB46B}" destId="{8831513B-8FEE-744F-B2E7-55D64848A4F2}" srcOrd="1" destOrd="0" presId="urn:microsoft.com/office/officeart/2005/8/layout/hierarchy1"/>
    <dgm:cxn modelId="{7AE096C8-10ED-1D45-AEB2-6616CA9C8C87}" type="presParOf" srcId="{8831513B-8FEE-744F-B2E7-55D64848A4F2}" destId="{63DE6811-581F-5749-94AC-BAD60AD0E8CA}" srcOrd="0" destOrd="0" presId="urn:microsoft.com/office/officeart/2005/8/layout/hierarchy1"/>
    <dgm:cxn modelId="{72F5CA09-AC07-374D-A8E4-F225316D22A2}" type="presParOf" srcId="{63DE6811-581F-5749-94AC-BAD60AD0E8CA}" destId="{3050EDBC-DF9D-D749-99BC-506A4681E0F4}" srcOrd="0" destOrd="0" presId="urn:microsoft.com/office/officeart/2005/8/layout/hierarchy1"/>
    <dgm:cxn modelId="{A2C0D070-32E8-F94A-941F-64246DF0358F}" type="presParOf" srcId="{63DE6811-581F-5749-94AC-BAD60AD0E8CA}" destId="{5AB3D511-80C6-E242-BA3F-B26BEBB3CCF6}" srcOrd="1" destOrd="0" presId="urn:microsoft.com/office/officeart/2005/8/layout/hierarchy1"/>
    <dgm:cxn modelId="{2A3EF216-4E04-8C48-8B23-8AAC1FB62C11}" type="presParOf" srcId="{8831513B-8FEE-744F-B2E7-55D64848A4F2}" destId="{F45B0DF1-3875-FC41-9CD2-7E05330E1286}" srcOrd="1" destOrd="0" presId="urn:microsoft.com/office/officeart/2005/8/layout/hierarchy1"/>
    <dgm:cxn modelId="{54E86A7F-0543-8E4B-BC7C-55FA523BE4B3}" type="presParOf" srcId="{C506F02F-C12E-334B-88EB-72FC8DFFFD21}" destId="{A5FFC004-1C58-7443-A8DC-BB19E8E83675}" srcOrd="2" destOrd="0" presId="urn:microsoft.com/office/officeart/2005/8/layout/hierarchy1"/>
    <dgm:cxn modelId="{1736DC12-5EC0-6B4A-A9CF-D1EB74558949}" type="presParOf" srcId="{C506F02F-C12E-334B-88EB-72FC8DFFFD21}" destId="{0F846D35-D2D8-F14F-B155-A1360863E420}" srcOrd="3" destOrd="0" presId="urn:microsoft.com/office/officeart/2005/8/layout/hierarchy1"/>
    <dgm:cxn modelId="{B7B71E86-682D-4D49-9947-A14324C133BD}" type="presParOf" srcId="{0F846D35-D2D8-F14F-B155-A1360863E420}" destId="{70FB011A-B59C-A647-BC37-7EC3215C5AE3}" srcOrd="0" destOrd="0" presId="urn:microsoft.com/office/officeart/2005/8/layout/hierarchy1"/>
    <dgm:cxn modelId="{1B527E16-92E9-CC40-AEDA-81775623171B}" type="presParOf" srcId="{70FB011A-B59C-A647-BC37-7EC3215C5AE3}" destId="{60BAB2E0-C0BF-CA41-A095-A7C4D36C43C1}" srcOrd="0" destOrd="0" presId="urn:microsoft.com/office/officeart/2005/8/layout/hierarchy1"/>
    <dgm:cxn modelId="{C5E66ECA-802A-694E-A608-A320CB7F6E05}" type="presParOf" srcId="{70FB011A-B59C-A647-BC37-7EC3215C5AE3}" destId="{AB7EA5C4-3847-4342-A76D-A78ED5124C55}" srcOrd="1" destOrd="0" presId="urn:microsoft.com/office/officeart/2005/8/layout/hierarchy1"/>
    <dgm:cxn modelId="{25057A7E-0937-4440-9FEC-1E1C854B82FA}" type="presParOf" srcId="{0F846D35-D2D8-F14F-B155-A1360863E420}" destId="{79046EEB-27CF-6B4B-BE8E-8068DED2784E}" srcOrd="1" destOrd="0" presId="urn:microsoft.com/office/officeart/2005/8/layout/hierarchy1"/>
    <dgm:cxn modelId="{383EC901-143D-644D-B09E-8618564F16D4}" type="presParOf" srcId="{79046EEB-27CF-6B4B-BE8E-8068DED2784E}" destId="{1F1D4E64-E89C-6E40-814F-3B9B6BBB8B7D}" srcOrd="0" destOrd="0" presId="urn:microsoft.com/office/officeart/2005/8/layout/hierarchy1"/>
    <dgm:cxn modelId="{5E89456B-CB54-A84A-8573-0CAF49B10D0F}" type="presParOf" srcId="{79046EEB-27CF-6B4B-BE8E-8068DED2784E}" destId="{241174AE-6FDA-7F4F-880A-9D7EA359BA5B}" srcOrd="1" destOrd="0" presId="urn:microsoft.com/office/officeart/2005/8/layout/hierarchy1"/>
    <dgm:cxn modelId="{C9C12CCB-B512-DF4B-B586-8FFC7A98F7AD}" type="presParOf" srcId="{241174AE-6FDA-7F4F-880A-9D7EA359BA5B}" destId="{8D8153CC-EE4A-FE4C-A986-74D346CE2778}" srcOrd="0" destOrd="0" presId="urn:microsoft.com/office/officeart/2005/8/layout/hierarchy1"/>
    <dgm:cxn modelId="{FFAC4418-BC55-C742-984F-C5879EB4A89A}" type="presParOf" srcId="{8D8153CC-EE4A-FE4C-A986-74D346CE2778}" destId="{5F798480-2C8B-8F40-9428-884025D2B9A8}" srcOrd="0" destOrd="0" presId="urn:microsoft.com/office/officeart/2005/8/layout/hierarchy1"/>
    <dgm:cxn modelId="{5FCB5375-F53A-3E45-A3C1-D47912AE3002}" type="presParOf" srcId="{8D8153CC-EE4A-FE4C-A986-74D346CE2778}" destId="{91FC3E82-E586-7C4B-9210-AC9E1FE91F89}" srcOrd="1" destOrd="0" presId="urn:microsoft.com/office/officeart/2005/8/layout/hierarchy1"/>
    <dgm:cxn modelId="{BADB606B-66E5-3E4D-8E32-C761B8B146B1}" type="presParOf" srcId="{241174AE-6FDA-7F4F-880A-9D7EA359BA5B}" destId="{F27FFF52-FC3E-B64B-AE41-4C1711375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D4E64-E89C-6E40-814F-3B9B6BBB8B7D}">
      <dsp:nvSpPr>
        <dsp:cNvPr id="0" name=""/>
        <dsp:cNvSpPr/>
      </dsp:nvSpPr>
      <dsp:spPr>
        <a:xfrm>
          <a:off x="4482125" y="2441897"/>
          <a:ext cx="91440" cy="450328"/>
        </a:xfrm>
        <a:custGeom>
          <a:avLst/>
          <a:gdLst/>
          <a:ahLst/>
          <a:cxnLst/>
          <a:rect l="0" t="0" r="0" b="0"/>
          <a:pathLst>
            <a:path>
              <a:moveTo>
                <a:pt x="45720" y="0"/>
              </a:moveTo>
              <a:lnTo>
                <a:pt x="45720" y="450328"/>
              </a:lnTo>
            </a:path>
          </a:pathLst>
        </a:custGeom>
        <a:noFill/>
        <a:ln w="1143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FFC004-1C58-7443-A8DC-BB19E8E83675}">
      <dsp:nvSpPr>
        <dsp:cNvPr id="0" name=""/>
        <dsp:cNvSpPr/>
      </dsp:nvSpPr>
      <dsp:spPr>
        <a:xfrm>
          <a:off x="2961977" y="1008330"/>
          <a:ext cx="1565867" cy="450328"/>
        </a:xfrm>
        <a:custGeom>
          <a:avLst/>
          <a:gdLst/>
          <a:ahLst/>
          <a:cxnLst/>
          <a:rect l="0" t="0" r="0" b="0"/>
          <a:pathLst>
            <a:path>
              <a:moveTo>
                <a:pt x="0" y="0"/>
              </a:moveTo>
              <a:lnTo>
                <a:pt x="0" y="306885"/>
              </a:lnTo>
              <a:lnTo>
                <a:pt x="1565867" y="306885"/>
              </a:lnTo>
              <a:lnTo>
                <a:pt x="1565867" y="450328"/>
              </a:lnTo>
            </a:path>
          </a:pathLst>
        </a:custGeom>
        <a:noFill/>
        <a:ln w="1143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87C8D-4197-A14D-985A-455DB5831D53}">
      <dsp:nvSpPr>
        <dsp:cNvPr id="0" name=""/>
        <dsp:cNvSpPr/>
      </dsp:nvSpPr>
      <dsp:spPr>
        <a:xfrm>
          <a:off x="1350389" y="2441897"/>
          <a:ext cx="91440" cy="450328"/>
        </a:xfrm>
        <a:custGeom>
          <a:avLst/>
          <a:gdLst/>
          <a:ahLst/>
          <a:cxnLst/>
          <a:rect l="0" t="0" r="0" b="0"/>
          <a:pathLst>
            <a:path>
              <a:moveTo>
                <a:pt x="45720" y="0"/>
              </a:moveTo>
              <a:lnTo>
                <a:pt x="45720" y="450328"/>
              </a:lnTo>
            </a:path>
          </a:pathLst>
        </a:custGeom>
        <a:noFill/>
        <a:ln w="1143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02D9A7-3E90-9542-9269-E38CFC5ED20B}">
      <dsp:nvSpPr>
        <dsp:cNvPr id="0" name=""/>
        <dsp:cNvSpPr/>
      </dsp:nvSpPr>
      <dsp:spPr>
        <a:xfrm>
          <a:off x="1396109" y="1008330"/>
          <a:ext cx="1565867" cy="450328"/>
        </a:xfrm>
        <a:custGeom>
          <a:avLst/>
          <a:gdLst/>
          <a:ahLst/>
          <a:cxnLst/>
          <a:rect l="0" t="0" r="0" b="0"/>
          <a:pathLst>
            <a:path>
              <a:moveTo>
                <a:pt x="1565867" y="0"/>
              </a:moveTo>
              <a:lnTo>
                <a:pt x="1565867" y="306885"/>
              </a:lnTo>
              <a:lnTo>
                <a:pt x="0" y="306885"/>
              </a:lnTo>
              <a:lnTo>
                <a:pt x="0" y="450328"/>
              </a:lnTo>
            </a:path>
          </a:pathLst>
        </a:custGeom>
        <a:noFill/>
        <a:ln w="1143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64E973-407E-7D4D-96F5-8E96601B98D1}">
      <dsp:nvSpPr>
        <dsp:cNvPr id="0" name=""/>
        <dsp:cNvSpPr/>
      </dsp:nvSpPr>
      <dsp:spPr>
        <a:xfrm>
          <a:off x="843174" y="25091"/>
          <a:ext cx="4237605" cy="98323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ED2B67E8-E9A2-AF48-B1E6-4A85EC32C89F}">
      <dsp:nvSpPr>
        <dsp:cNvPr id="0" name=""/>
        <dsp:cNvSpPr/>
      </dsp:nvSpPr>
      <dsp:spPr>
        <a:xfrm>
          <a:off x="1015220" y="188534"/>
          <a:ext cx="4237605" cy="983238"/>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dirty="0" smtClean="0"/>
            <a:t>Project Based Learning </a:t>
          </a:r>
          <a:endParaRPr lang="en-US" sz="1900" u="sng" kern="1200" dirty="0"/>
        </a:p>
      </dsp:txBody>
      <dsp:txXfrm>
        <a:off x="1044018" y="217332"/>
        <a:ext cx="4180009" cy="925642"/>
      </dsp:txXfrm>
    </dsp:sp>
    <dsp:sp modelId="{29ACB53C-ED82-B14B-A2C2-499DBA1AE40A}">
      <dsp:nvSpPr>
        <dsp:cNvPr id="0" name=""/>
        <dsp:cNvSpPr/>
      </dsp:nvSpPr>
      <dsp:spPr>
        <a:xfrm>
          <a:off x="2286" y="1458658"/>
          <a:ext cx="2787645" cy="98323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2C34ACB4-D067-0542-BF96-33385086CB18}">
      <dsp:nvSpPr>
        <dsp:cNvPr id="0" name=""/>
        <dsp:cNvSpPr/>
      </dsp:nvSpPr>
      <dsp:spPr>
        <a:xfrm>
          <a:off x="174332" y="1622102"/>
          <a:ext cx="2787645" cy="983238"/>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dirty="0" smtClean="0"/>
            <a:t>Examples of Successful Projects</a:t>
          </a:r>
          <a:endParaRPr lang="en-US" sz="1900" u="sng" kern="1200" dirty="0"/>
        </a:p>
      </dsp:txBody>
      <dsp:txXfrm>
        <a:off x="203130" y="1650900"/>
        <a:ext cx="2730049" cy="925642"/>
      </dsp:txXfrm>
    </dsp:sp>
    <dsp:sp modelId="{3050EDBC-DF9D-D749-99BC-506A4681E0F4}">
      <dsp:nvSpPr>
        <dsp:cNvPr id="0" name=""/>
        <dsp:cNvSpPr/>
      </dsp:nvSpPr>
      <dsp:spPr>
        <a:xfrm>
          <a:off x="621905" y="2892226"/>
          <a:ext cx="1548407" cy="98323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5AB3D511-80C6-E242-BA3F-B26BEBB3CCF6}">
      <dsp:nvSpPr>
        <dsp:cNvPr id="0" name=""/>
        <dsp:cNvSpPr/>
      </dsp:nvSpPr>
      <dsp:spPr>
        <a:xfrm>
          <a:off x="793950" y="3055669"/>
          <a:ext cx="1548407" cy="983238"/>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Why was it effective?</a:t>
          </a:r>
          <a:endParaRPr lang="en-US" sz="1900" kern="1200" dirty="0"/>
        </a:p>
      </dsp:txBody>
      <dsp:txXfrm>
        <a:off x="822748" y="3084467"/>
        <a:ext cx="1490811" cy="925642"/>
      </dsp:txXfrm>
    </dsp:sp>
    <dsp:sp modelId="{60BAB2E0-C0BF-CA41-A095-A7C4D36C43C1}">
      <dsp:nvSpPr>
        <dsp:cNvPr id="0" name=""/>
        <dsp:cNvSpPr/>
      </dsp:nvSpPr>
      <dsp:spPr>
        <a:xfrm>
          <a:off x="3134022" y="1458658"/>
          <a:ext cx="2787645" cy="98323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AB7EA5C4-3847-4342-A76D-A78ED5124C55}">
      <dsp:nvSpPr>
        <dsp:cNvPr id="0" name=""/>
        <dsp:cNvSpPr/>
      </dsp:nvSpPr>
      <dsp:spPr>
        <a:xfrm>
          <a:off x="3306067" y="1622102"/>
          <a:ext cx="2787645" cy="983238"/>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dirty="0" smtClean="0"/>
            <a:t>Examples of Unsuccessful Projects</a:t>
          </a:r>
          <a:endParaRPr lang="en-US" sz="1900" u="sng" kern="1200" dirty="0"/>
        </a:p>
      </dsp:txBody>
      <dsp:txXfrm>
        <a:off x="3334865" y="1650900"/>
        <a:ext cx="2730049" cy="925642"/>
      </dsp:txXfrm>
    </dsp:sp>
    <dsp:sp modelId="{5F798480-2C8B-8F40-9428-884025D2B9A8}">
      <dsp:nvSpPr>
        <dsp:cNvPr id="0" name=""/>
        <dsp:cNvSpPr/>
      </dsp:nvSpPr>
      <dsp:spPr>
        <a:xfrm>
          <a:off x="3753641" y="2892226"/>
          <a:ext cx="1548407" cy="983238"/>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91FC3E82-E586-7C4B-9210-AC9E1FE91F89}">
      <dsp:nvSpPr>
        <dsp:cNvPr id="0" name=""/>
        <dsp:cNvSpPr/>
      </dsp:nvSpPr>
      <dsp:spPr>
        <a:xfrm>
          <a:off x="3925686" y="3055669"/>
          <a:ext cx="1548407" cy="983238"/>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Why was it not effective?</a:t>
          </a:r>
          <a:endParaRPr lang="en-US" sz="1900" kern="1200" dirty="0"/>
        </a:p>
      </dsp:txBody>
      <dsp:txXfrm>
        <a:off x="3954484" y="3084467"/>
        <a:ext cx="1490811" cy="9256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8022AC2-AB49-B149-9183-F2D56EEDBDB8}" type="datetimeFigureOut">
              <a:rPr lang="en-US" smtClean="0"/>
              <a:t>2/24/2014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F64796A-3068-7F46-9FD4-D3600D919FBD}" type="slidenum">
              <a:rPr lang="en-US" smtClean="0"/>
              <a:t>‹#›</a:t>
            </a:fld>
            <a:endParaRPr lang="en-US"/>
          </a:p>
        </p:txBody>
      </p:sp>
    </p:spTree>
    <p:extLst>
      <p:ext uri="{BB962C8B-B14F-4D97-AF65-F5344CB8AC3E}">
        <p14:creationId xmlns:p14="http://schemas.microsoft.com/office/powerpoint/2010/main" val="1950514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http://www.esc1.net/</a:t>
            </a:r>
            <a:r>
              <a:rPr lang="en-US" dirty="0" err="1" smtClean="0"/>
              <a:t>cms</a:t>
            </a:r>
            <a:r>
              <a:rPr lang="en-US" dirty="0" smtClean="0"/>
              <a:t>/lib/TX21000366/Centricity/Domain/50/CTE-PBL-Capstone%20Weslaco%206-11-2013.pdf</a:t>
            </a:r>
          </a:p>
          <a:p>
            <a:r>
              <a:rPr lang="en-US" dirty="0" smtClean="0"/>
              <a:t>http://</a:t>
            </a:r>
            <a:r>
              <a:rPr lang="en-US" dirty="0" err="1" smtClean="0"/>
              <a:t>www.cte.cornell.edu</a:t>
            </a:r>
            <a:r>
              <a:rPr lang="en-US" dirty="0" smtClean="0"/>
              <a:t>/documents/events/Annual%20Conference%202013/Woods-Cornell%20group%20work.pdf</a:t>
            </a:r>
          </a:p>
          <a:p>
            <a:r>
              <a:rPr lang="en-US" dirty="0" smtClean="0"/>
              <a:t>Hess’s Matrix</a:t>
            </a:r>
          </a:p>
          <a:p>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1</a:t>
            </a:fld>
            <a:endParaRPr lang="en-US"/>
          </a:p>
        </p:txBody>
      </p:sp>
    </p:spTree>
    <p:extLst>
      <p:ext uri="{BB962C8B-B14F-4D97-AF65-F5344CB8AC3E}">
        <p14:creationId xmlns:p14="http://schemas.microsoft.com/office/powerpoint/2010/main" val="116474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Meet</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28</a:t>
            </a:fld>
            <a:endParaRPr lang="en-US"/>
          </a:p>
        </p:txBody>
      </p:sp>
    </p:spTree>
    <p:extLst>
      <p:ext uri="{BB962C8B-B14F-4D97-AF65-F5344CB8AC3E}">
        <p14:creationId xmlns:p14="http://schemas.microsoft.com/office/powerpoint/2010/main" val="260214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Masking Tape/Newspaper Activity</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29</a:t>
            </a:fld>
            <a:endParaRPr lang="en-US"/>
          </a:p>
        </p:txBody>
      </p:sp>
    </p:spTree>
    <p:extLst>
      <p:ext uri="{BB962C8B-B14F-4D97-AF65-F5344CB8AC3E}">
        <p14:creationId xmlns:p14="http://schemas.microsoft.com/office/powerpoint/2010/main" val="122035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make Posters/Rotations</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30</a:t>
            </a:fld>
            <a:endParaRPr lang="en-US"/>
          </a:p>
        </p:txBody>
      </p:sp>
    </p:spTree>
    <p:extLst>
      <p:ext uri="{BB962C8B-B14F-4D97-AF65-F5344CB8AC3E}">
        <p14:creationId xmlns:p14="http://schemas.microsoft.com/office/powerpoint/2010/main" val="187264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post a poster of this</a:t>
            </a:r>
            <a:r>
              <a:rPr lang="en-US" baseline="0" dirty="0" smtClean="0"/>
              <a:t> and table groups will add their information on post-it’s to the poster.</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4</a:t>
            </a:fld>
            <a:endParaRPr lang="en-US"/>
          </a:p>
        </p:txBody>
      </p:sp>
    </p:spTree>
    <p:extLst>
      <p:ext uri="{BB962C8B-B14F-4D97-AF65-F5344CB8AC3E}">
        <p14:creationId xmlns:p14="http://schemas.microsoft.com/office/powerpoint/2010/main" val="269864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10</a:t>
            </a:fld>
            <a:endParaRPr lang="en-US"/>
          </a:p>
        </p:txBody>
      </p:sp>
    </p:spTree>
    <p:extLst>
      <p:ext uri="{BB962C8B-B14F-4D97-AF65-F5344CB8AC3E}">
        <p14:creationId xmlns:p14="http://schemas.microsoft.com/office/powerpoint/2010/main" val="2594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with Theme</a:t>
            </a:r>
            <a:r>
              <a:rPr lang="en-US" baseline="0" dirty="0" smtClean="0"/>
              <a:t> and Generalizations Strips</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15</a:t>
            </a:fld>
            <a:endParaRPr lang="en-US"/>
          </a:p>
        </p:txBody>
      </p:sp>
    </p:spTree>
    <p:extLst>
      <p:ext uri="{BB962C8B-B14F-4D97-AF65-F5344CB8AC3E}">
        <p14:creationId xmlns:p14="http://schemas.microsoft.com/office/powerpoint/2010/main" val="63379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Out</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23</a:t>
            </a:fld>
            <a:endParaRPr lang="en-US"/>
          </a:p>
        </p:txBody>
      </p:sp>
    </p:spTree>
    <p:extLst>
      <p:ext uri="{BB962C8B-B14F-4D97-AF65-F5344CB8AC3E}">
        <p14:creationId xmlns:p14="http://schemas.microsoft.com/office/powerpoint/2010/main" val="320096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Today’s Meet</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24</a:t>
            </a:fld>
            <a:endParaRPr lang="en-US"/>
          </a:p>
        </p:txBody>
      </p:sp>
    </p:spTree>
    <p:extLst>
      <p:ext uri="{BB962C8B-B14F-4D97-AF65-F5344CB8AC3E}">
        <p14:creationId xmlns:p14="http://schemas.microsoft.com/office/powerpoint/2010/main" val="224018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25</a:t>
            </a:fld>
            <a:endParaRPr lang="en-US"/>
          </a:p>
        </p:txBody>
      </p:sp>
    </p:spTree>
    <p:extLst>
      <p:ext uri="{BB962C8B-B14F-4D97-AF65-F5344CB8AC3E}">
        <p14:creationId xmlns:p14="http://schemas.microsoft.com/office/powerpoint/2010/main" val="290991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Pair Share</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26</a:t>
            </a:fld>
            <a:endParaRPr lang="en-US"/>
          </a:p>
        </p:txBody>
      </p:sp>
    </p:spTree>
    <p:extLst>
      <p:ext uri="{BB962C8B-B14F-4D97-AF65-F5344CB8AC3E}">
        <p14:creationId xmlns:p14="http://schemas.microsoft.com/office/powerpoint/2010/main" val="68375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Out</a:t>
            </a:r>
            <a:endParaRPr lang="en-US" dirty="0"/>
          </a:p>
        </p:txBody>
      </p:sp>
      <p:sp>
        <p:nvSpPr>
          <p:cNvPr id="4" name="Slide Number Placeholder 3"/>
          <p:cNvSpPr>
            <a:spLocks noGrp="1"/>
          </p:cNvSpPr>
          <p:nvPr>
            <p:ph type="sldNum" sz="quarter" idx="10"/>
          </p:nvPr>
        </p:nvSpPr>
        <p:spPr/>
        <p:txBody>
          <a:bodyPr/>
          <a:lstStyle/>
          <a:p>
            <a:fld id="{BF64796A-3068-7F46-9FD4-D3600D919FBD}" type="slidenum">
              <a:rPr lang="en-US" smtClean="0"/>
              <a:t>27</a:t>
            </a:fld>
            <a:endParaRPr lang="en-US"/>
          </a:p>
        </p:txBody>
      </p:sp>
    </p:spTree>
    <p:extLst>
      <p:ext uri="{BB962C8B-B14F-4D97-AF65-F5344CB8AC3E}">
        <p14:creationId xmlns:p14="http://schemas.microsoft.com/office/powerpoint/2010/main" val="692765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C569929-EDB5-4DA0-B6D2-1AF3ED793D10}" type="datetimeFigureOut">
              <a:rPr lang="en-US" smtClean="0"/>
              <a:t>2/24/2014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1E74B5C-E953-4ADE-A04F-4BDD624D6A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C569929-EDB5-4DA0-B6D2-1AF3ED793D10}" type="datetimeFigureOut">
              <a:rPr lang="en-US" smtClean="0"/>
              <a:t>2/24/2014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1E74B5C-E953-4ADE-A04F-4BDD624D6A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C569929-EDB5-4DA0-B6D2-1AF3ED793D10}" type="datetimeFigureOut">
              <a:rPr lang="en-US" smtClean="0"/>
              <a:t>2/24/2014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1E74B5C-E953-4ADE-A04F-4BDD624D6A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C569929-EDB5-4DA0-B6D2-1AF3ED793D10}" type="datetimeFigureOut">
              <a:rPr lang="en-US" smtClean="0"/>
              <a:t>2/24/2014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E74B5C-E953-4ADE-A04F-4BDD624D6A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C569929-EDB5-4DA0-B6D2-1AF3ED793D10}" type="datetimeFigureOut">
              <a:rPr lang="en-US" smtClean="0"/>
              <a:t>2/24/2014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E74B5C-E953-4ADE-A04F-4BDD624D6A02}"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C569929-EDB5-4DA0-B6D2-1AF3ED793D10}" type="datetimeFigureOut">
              <a:rPr lang="en-US" smtClean="0"/>
              <a:t>2/24/2014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1E74B5C-E953-4ADE-A04F-4BDD624D6A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lamar@psusd.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gonzales@psusd.us" TargetMode="External"/><Relationship Id="rId4" Type="http://schemas.openxmlformats.org/officeDocument/2006/relationships/hyperlink" Target="mailto:emickelson@psusd.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3400"/>
            <a:ext cx="5791200" cy="3200400"/>
          </a:xfrm>
        </p:spPr>
        <p:txBody>
          <a:bodyPr/>
          <a:lstStyle/>
          <a:p>
            <a:r>
              <a:rPr lang="en-US" dirty="0" smtClean="0"/>
              <a:t>Integrating CTE and Common Core Through PBL and Universal Themes</a:t>
            </a:r>
            <a:br>
              <a:rPr lang="en-US" dirty="0" smtClean="0"/>
            </a:br>
            <a:endParaRPr lang="en-US" dirty="0"/>
          </a:p>
        </p:txBody>
      </p:sp>
      <p:sp>
        <p:nvSpPr>
          <p:cNvPr id="3" name="Subtitle 2"/>
          <p:cNvSpPr>
            <a:spLocks noGrp="1"/>
          </p:cNvSpPr>
          <p:nvPr>
            <p:ph type="subTitle" idx="1"/>
          </p:nvPr>
        </p:nvSpPr>
        <p:spPr>
          <a:xfrm>
            <a:off x="3354442" y="4343400"/>
            <a:ext cx="5408558" cy="2286000"/>
          </a:xfrm>
        </p:spPr>
        <p:txBody>
          <a:bodyPr>
            <a:normAutofit lnSpcReduction="10000"/>
          </a:bodyPr>
          <a:lstStyle/>
          <a:p>
            <a:r>
              <a:rPr lang="en-US" dirty="0" smtClean="0"/>
              <a:t>Diana </a:t>
            </a:r>
            <a:r>
              <a:rPr lang="en-US" dirty="0" err="1" smtClean="0"/>
              <a:t>LaMar</a:t>
            </a:r>
            <a:r>
              <a:rPr lang="en-US" dirty="0" smtClean="0"/>
              <a:t> </a:t>
            </a:r>
            <a:r>
              <a:rPr lang="en-US" dirty="0" smtClean="0">
                <a:hlinkClick r:id="rId3"/>
              </a:rPr>
              <a:t>dlamar@psusd.us</a:t>
            </a:r>
            <a:endParaRPr lang="en-US" dirty="0"/>
          </a:p>
          <a:p>
            <a:r>
              <a:rPr lang="en-US" dirty="0" smtClean="0"/>
              <a:t>Erik Mickelson </a:t>
            </a:r>
            <a:r>
              <a:rPr lang="en-US" dirty="0" smtClean="0">
                <a:hlinkClick r:id="rId4"/>
              </a:rPr>
              <a:t>emickelson@psusd.us</a:t>
            </a:r>
            <a:endParaRPr lang="en-US" dirty="0" smtClean="0"/>
          </a:p>
          <a:p>
            <a:r>
              <a:rPr lang="en-US" dirty="0" smtClean="0"/>
              <a:t>Mandy Gonzales </a:t>
            </a:r>
            <a:r>
              <a:rPr lang="en-US" dirty="0" smtClean="0">
                <a:hlinkClick r:id="rId5"/>
              </a:rPr>
              <a:t>mgonzales@psusd.us</a:t>
            </a:r>
            <a:endParaRPr lang="en-US" dirty="0" smtClean="0"/>
          </a:p>
          <a:p>
            <a:endParaRPr lang="en-US" dirty="0"/>
          </a:p>
          <a:p>
            <a:r>
              <a:rPr lang="en-US" dirty="0" smtClean="0"/>
              <a:t>Educating for Careers Conference </a:t>
            </a:r>
          </a:p>
          <a:p>
            <a:r>
              <a:rPr lang="en-US" dirty="0" smtClean="0"/>
              <a:t>Sacramento, </a:t>
            </a:r>
            <a:r>
              <a:rPr lang="en-US" dirty="0" smtClean="0"/>
              <a:t>March 2-4 2014</a:t>
            </a:r>
            <a:r>
              <a:rPr lang="en-US" dirty="0" smtClean="0"/>
              <a:t> </a:t>
            </a:r>
            <a:endParaRPr lang="en-US" dirty="0"/>
          </a:p>
        </p:txBody>
      </p:sp>
    </p:spTree>
    <p:extLst>
      <p:ext uri="{BB962C8B-B14F-4D97-AF65-F5344CB8AC3E}">
        <p14:creationId xmlns:p14="http://schemas.microsoft.com/office/powerpoint/2010/main" val="1631312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Themes</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Change</a:t>
            </a:r>
          </a:p>
          <a:p>
            <a:r>
              <a:rPr lang="en-US" dirty="0" smtClean="0"/>
              <a:t>Order</a:t>
            </a:r>
          </a:p>
          <a:p>
            <a:r>
              <a:rPr lang="en-US" dirty="0" smtClean="0"/>
              <a:t>Patterns</a:t>
            </a:r>
          </a:p>
          <a:p>
            <a:r>
              <a:rPr lang="en-US" dirty="0" smtClean="0"/>
              <a:t>Relationships</a:t>
            </a:r>
          </a:p>
          <a:p>
            <a:r>
              <a:rPr lang="en-US" dirty="0" smtClean="0"/>
              <a:t>Power</a:t>
            </a:r>
          </a:p>
          <a:p>
            <a:r>
              <a:rPr lang="en-US" dirty="0" smtClean="0"/>
              <a:t>Systems</a:t>
            </a:r>
          </a:p>
          <a:p>
            <a:r>
              <a:rPr lang="en-US" dirty="0" smtClean="0"/>
              <a:t>Conflict</a:t>
            </a:r>
          </a:p>
          <a:p>
            <a:r>
              <a:rPr lang="en-US" dirty="0" smtClean="0"/>
              <a:t>Adaptation</a:t>
            </a:r>
          </a:p>
          <a:p>
            <a:r>
              <a:rPr lang="en-US" dirty="0" smtClean="0"/>
              <a:t>Influences</a:t>
            </a:r>
          </a:p>
          <a:p>
            <a:r>
              <a:rPr lang="en-US" dirty="0" smtClean="0"/>
              <a:t>Origins</a:t>
            </a:r>
          </a:p>
          <a:p>
            <a:r>
              <a:rPr lang="en-US" dirty="0" smtClean="0"/>
              <a:t>Cycles</a:t>
            </a:r>
          </a:p>
          <a:p>
            <a:r>
              <a:rPr lang="en-US" dirty="0" smtClean="0"/>
              <a:t>Structures					</a:t>
            </a:r>
            <a:r>
              <a:rPr lang="en-US" sz="1900" dirty="0" smtClean="0"/>
              <a:t>Kaplan &amp; Gould</a:t>
            </a:r>
            <a:endParaRPr lang="en-US" sz="1900" dirty="0" smtClean="0"/>
          </a:p>
        </p:txBody>
      </p:sp>
      <p:pic>
        <p:nvPicPr>
          <p:cNvPr id="3074" name="Picture 2" descr="C:\Users\emickelson\Desktop\thCAW2G3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81200"/>
            <a:ext cx="3604432"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2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Thematic Teaching Approach 1:</a:t>
            </a:r>
            <a:br>
              <a:rPr lang="en-US" dirty="0" smtClean="0"/>
            </a:br>
            <a:r>
              <a:rPr lang="en-US" dirty="0" smtClean="0"/>
              <a:t>Using Universal Themes</a:t>
            </a:r>
            <a:endParaRPr lang="en-US" dirty="0"/>
          </a:p>
        </p:txBody>
      </p:sp>
      <p:sp>
        <p:nvSpPr>
          <p:cNvPr id="3" name="Content Placeholder 2"/>
          <p:cNvSpPr>
            <a:spLocks noGrp="1"/>
          </p:cNvSpPr>
          <p:nvPr>
            <p:ph idx="1"/>
          </p:nvPr>
        </p:nvSpPr>
        <p:spPr/>
        <p:txBody>
          <a:bodyPr/>
          <a:lstStyle/>
          <a:p>
            <a:r>
              <a:rPr lang="en-US" dirty="0" smtClean="0"/>
              <a:t>Rigorous Critical Thinking</a:t>
            </a:r>
          </a:p>
          <a:p>
            <a:r>
              <a:rPr lang="en-US" dirty="0" smtClean="0"/>
              <a:t>Flexible in terms of time and size of connections</a:t>
            </a:r>
          </a:p>
          <a:p>
            <a:r>
              <a:rPr lang="en-US" dirty="0" smtClean="0"/>
              <a:t>Engaging and Academically focused</a:t>
            </a:r>
          </a:p>
          <a:p>
            <a:r>
              <a:rPr lang="en-US" dirty="0" smtClean="0"/>
              <a:t>Practical and easy implementation</a:t>
            </a:r>
            <a:endParaRPr lang="en-US" dirty="0"/>
          </a:p>
        </p:txBody>
      </p:sp>
      <p:pic>
        <p:nvPicPr>
          <p:cNvPr id="4098" name="Picture 2" descr="C:\Users\emickelson\Desktop\thCACU40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352800"/>
            <a:ext cx="2083349" cy="286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52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Universal Themes Work</a:t>
            </a:r>
            <a:endParaRPr lang="en-US" dirty="0"/>
          </a:p>
        </p:txBody>
      </p:sp>
      <p:sp>
        <p:nvSpPr>
          <p:cNvPr id="3" name="Content Placeholder 2"/>
          <p:cNvSpPr>
            <a:spLocks noGrp="1"/>
          </p:cNvSpPr>
          <p:nvPr>
            <p:ph idx="1"/>
          </p:nvPr>
        </p:nvSpPr>
        <p:spPr>
          <a:xfrm>
            <a:off x="457200" y="1935480"/>
            <a:ext cx="6324600" cy="4389120"/>
          </a:xfrm>
        </p:spPr>
        <p:txBody>
          <a:bodyPr/>
          <a:lstStyle/>
          <a:p>
            <a:r>
              <a:rPr lang="en-US" dirty="0" smtClean="0"/>
              <a:t>Questioning Strategy</a:t>
            </a:r>
          </a:p>
          <a:p>
            <a:r>
              <a:rPr lang="en-US" dirty="0" smtClean="0"/>
              <a:t>Choose a Theme/Make Generalizations</a:t>
            </a:r>
          </a:p>
          <a:p>
            <a:r>
              <a:rPr lang="en-US" dirty="0" smtClean="0"/>
              <a:t>Use Content to Support Generalizations</a:t>
            </a:r>
          </a:p>
          <a:p>
            <a:r>
              <a:rPr lang="en-US" dirty="0" smtClean="0"/>
              <a:t>Create Products to Show Learning</a:t>
            </a:r>
          </a:p>
          <a:p>
            <a:r>
              <a:rPr lang="en-US" dirty="0" smtClean="0"/>
              <a:t>Support the 4 areas of Advanced Differentiation: Acceleration, Depth, Complexity, and Novelty</a:t>
            </a:r>
            <a:endParaRPr lang="en-US" dirty="0"/>
          </a:p>
        </p:txBody>
      </p:sp>
      <p:pic>
        <p:nvPicPr>
          <p:cNvPr id="6146" name="Picture 2" descr="C:\Users\emickelson\Desktop\thCARWEXF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81400"/>
            <a:ext cx="2621444" cy="280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6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a:p>
            <a:r>
              <a:rPr lang="en-US" dirty="0"/>
              <a:t>For a theme to be effective, it is essential to for students to examine generalizations that can be verified and/or disputed in the course of study. </a:t>
            </a:r>
            <a:endParaRPr lang="en-US" dirty="0" smtClean="0"/>
          </a:p>
          <a:p>
            <a:r>
              <a:rPr lang="en-US" dirty="0" smtClean="0"/>
              <a:t>Generalizations should be applicable to other units of study within that subject and across multiple subjects.</a:t>
            </a:r>
            <a:endParaRPr lang="en-US" dirty="0"/>
          </a:p>
        </p:txBody>
      </p:sp>
      <p:pic>
        <p:nvPicPr>
          <p:cNvPr id="4098" name="Picture 2" descr="C:\Users\emickelson\Desktop\thCARI2MI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76800"/>
            <a:ext cx="21907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6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Generalizations</a:t>
            </a:r>
            <a:endParaRPr lang="en-US" dirty="0"/>
          </a:p>
        </p:txBody>
      </p:sp>
      <p:sp>
        <p:nvSpPr>
          <p:cNvPr id="3" name="Content Placeholder 2"/>
          <p:cNvSpPr>
            <a:spLocks noGrp="1"/>
          </p:cNvSpPr>
          <p:nvPr>
            <p:ph idx="1"/>
          </p:nvPr>
        </p:nvSpPr>
        <p:spPr/>
        <p:txBody>
          <a:bodyPr/>
          <a:lstStyle/>
          <a:p>
            <a:pPr marL="0" indent="0">
              <a:buNone/>
            </a:pPr>
            <a:r>
              <a:rPr lang="en-US" b="1" i="1" dirty="0" smtClean="0"/>
              <a:t>How Does what we have learned about (Healthcare, Alternative Energy, Public Safety, Business, Technical Theatre, Culinary, Data, Digital Media) illustrate that:</a:t>
            </a:r>
          </a:p>
          <a:p>
            <a:pPr marL="0" indent="0">
              <a:buNone/>
            </a:pPr>
            <a:endParaRPr lang="en-US" b="1" dirty="0" smtClean="0"/>
          </a:p>
          <a:p>
            <a:r>
              <a:rPr lang="en-US" b="1" dirty="0" smtClean="0"/>
              <a:t>Relationships: </a:t>
            </a:r>
            <a:r>
              <a:rPr lang="en-US" dirty="0" smtClean="0"/>
              <a:t>are reciprocal and interdependent</a:t>
            </a:r>
          </a:p>
          <a:p>
            <a:r>
              <a:rPr lang="en-US" b="1" dirty="0" smtClean="0"/>
              <a:t>Relationships: </a:t>
            </a:r>
            <a:r>
              <a:rPr lang="en-US" dirty="0" smtClean="0"/>
              <a:t>can be natural or imposed</a:t>
            </a:r>
          </a:p>
          <a:p>
            <a:r>
              <a:rPr lang="en-US" b="1" dirty="0" smtClean="0"/>
              <a:t>Patterns: </a:t>
            </a:r>
            <a:r>
              <a:rPr lang="en-US" dirty="0" smtClean="0"/>
              <a:t>follow rules</a:t>
            </a:r>
          </a:p>
          <a:p>
            <a:r>
              <a:rPr lang="en-US" b="1" dirty="0" smtClean="0"/>
              <a:t>Systems: </a:t>
            </a:r>
            <a:r>
              <a:rPr lang="en-US" dirty="0" smtClean="0"/>
              <a:t>Can be effective or ineffective</a:t>
            </a:r>
          </a:p>
        </p:txBody>
      </p:sp>
    </p:spTree>
    <p:extLst>
      <p:ext uri="{BB962C8B-B14F-4D97-AF65-F5344CB8AC3E}">
        <p14:creationId xmlns:p14="http://schemas.microsoft.com/office/powerpoint/2010/main" val="114456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Them Up</a:t>
            </a:r>
            <a:endParaRPr lang="en-US" dirty="0"/>
          </a:p>
        </p:txBody>
      </p:sp>
      <p:sp>
        <p:nvSpPr>
          <p:cNvPr id="3" name="Content Placeholder 2"/>
          <p:cNvSpPr>
            <a:spLocks noGrp="1"/>
          </p:cNvSpPr>
          <p:nvPr>
            <p:ph idx="1"/>
          </p:nvPr>
        </p:nvSpPr>
        <p:spPr/>
        <p:txBody>
          <a:bodyPr/>
          <a:lstStyle/>
          <a:p>
            <a:r>
              <a:rPr lang="en-US" dirty="0" smtClean="0"/>
              <a:t>Take a look at the Universal Theme Cards and the Generalizations Cards. Can you match them up? </a:t>
            </a:r>
          </a:p>
          <a:p>
            <a:r>
              <a:rPr lang="en-US" dirty="0" smtClean="0"/>
              <a:t>Do any generalizations work for multiple themes?</a:t>
            </a:r>
          </a:p>
          <a:p>
            <a:r>
              <a:rPr lang="en-US" dirty="0" smtClean="0"/>
              <a:t>Do any of them relate to your content? If so, how?</a:t>
            </a:r>
          </a:p>
        </p:txBody>
      </p:sp>
      <p:pic>
        <p:nvPicPr>
          <p:cNvPr id="5122" name="Picture 2" descr="C:\Users\emickelson\Desktop\thCA0ZDO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4343400"/>
            <a:ext cx="313980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73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smtClean="0"/>
              <a:t>Middle School: </a:t>
            </a:r>
            <a:br>
              <a:rPr lang="en-US" dirty="0" smtClean="0"/>
            </a:br>
            <a:r>
              <a:rPr lang="en-US" dirty="0" smtClean="0"/>
              <a:t>Universal Theme </a:t>
            </a:r>
            <a:r>
              <a:rPr lang="en-US" b="1" i="1" dirty="0" smtClean="0"/>
              <a:t>Systems</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471950"/>
              </p:ext>
            </p:extLst>
          </p:nvPr>
        </p:nvGraphicFramePr>
        <p:xfrm>
          <a:off x="457200" y="1600200"/>
          <a:ext cx="8458200" cy="5334000"/>
        </p:xfrm>
        <a:graphic>
          <a:graphicData uri="http://schemas.openxmlformats.org/drawingml/2006/table">
            <a:tbl>
              <a:tblPr firstRow="1" bandRow="1">
                <a:tableStyleId>{5C22544A-7EE6-4342-B048-85BDC9FD1C3A}</a:tableStyleId>
              </a:tblPr>
              <a:tblGrid>
                <a:gridCol w="1676400"/>
                <a:gridCol w="1295400"/>
                <a:gridCol w="1600200"/>
                <a:gridCol w="1219200"/>
                <a:gridCol w="1371600"/>
                <a:gridCol w="1295400"/>
              </a:tblGrid>
              <a:tr h="609600">
                <a:tc>
                  <a:txBody>
                    <a:bodyPr/>
                    <a:lstStyle/>
                    <a:p>
                      <a:r>
                        <a:rPr lang="en-US" sz="1600" dirty="0" smtClean="0"/>
                        <a:t>Generalizations</a:t>
                      </a:r>
                      <a:endParaRPr lang="en-US" sz="1600" dirty="0"/>
                    </a:p>
                  </a:txBody>
                  <a:tcPr/>
                </a:tc>
                <a:tc>
                  <a:txBody>
                    <a:bodyPr/>
                    <a:lstStyle/>
                    <a:p>
                      <a:r>
                        <a:rPr lang="en-US" sz="1600" dirty="0" smtClean="0"/>
                        <a:t>ELA</a:t>
                      </a:r>
                      <a:endParaRPr lang="en-US" sz="1600" dirty="0"/>
                    </a:p>
                  </a:txBody>
                  <a:tcPr/>
                </a:tc>
                <a:tc>
                  <a:txBody>
                    <a:bodyPr/>
                    <a:lstStyle/>
                    <a:p>
                      <a:r>
                        <a:rPr lang="en-US" sz="1600" dirty="0" smtClean="0"/>
                        <a:t>Math</a:t>
                      </a:r>
                      <a:endParaRPr lang="en-US" sz="1600" dirty="0"/>
                    </a:p>
                  </a:txBody>
                  <a:tcPr/>
                </a:tc>
                <a:tc>
                  <a:txBody>
                    <a:bodyPr/>
                    <a:lstStyle/>
                    <a:p>
                      <a:r>
                        <a:rPr lang="en-US" sz="1600" dirty="0" smtClean="0"/>
                        <a:t>Science</a:t>
                      </a:r>
                      <a:endParaRPr lang="en-US" sz="1600" dirty="0"/>
                    </a:p>
                  </a:txBody>
                  <a:tcPr/>
                </a:tc>
                <a:tc>
                  <a:txBody>
                    <a:bodyPr/>
                    <a:lstStyle/>
                    <a:p>
                      <a:r>
                        <a:rPr lang="en-US" sz="1600" dirty="0" smtClean="0"/>
                        <a:t>Social Studies</a:t>
                      </a:r>
                      <a:endParaRPr lang="en-US" sz="1600" dirty="0"/>
                    </a:p>
                  </a:txBody>
                  <a:tcPr/>
                </a:tc>
                <a:tc>
                  <a:txBody>
                    <a:bodyPr/>
                    <a:lstStyle/>
                    <a:p>
                      <a:r>
                        <a:rPr lang="en-US" sz="1600" dirty="0" smtClean="0"/>
                        <a:t>Products</a:t>
                      </a:r>
                      <a:endParaRPr lang="en-US" sz="1600" dirty="0"/>
                    </a:p>
                  </a:txBody>
                  <a:tcPr/>
                </a:tc>
              </a:tr>
              <a:tr h="4064000">
                <a:tc>
                  <a:txBody>
                    <a:bodyPr/>
                    <a:lstStyle/>
                    <a:p>
                      <a:r>
                        <a:rPr lang="en-US" sz="1600" dirty="0" smtClean="0"/>
                        <a:t>Systems Are Comprised of Sub-Systems</a:t>
                      </a:r>
                    </a:p>
                    <a:p>
                      <a:endParaRPr lang="en-US" sz="1600" dirty="0" smtClean="0"/>
                    </a:p>
                    <a:p>
                      <a:r>
                        <a:rPr lang="en-US" sz="1600" dirty="0" smtClean="0"/>
                        <a:t>Systems Interact</a:t>
                      </a:r>
                    </a:p>
                    <a:p>
                      <a:endParaRPr lang="en-US" sz="1600" dirty="0" smtClean="0"/>
                    </a:p>
                    <a:p>
                      <a:r>
                        <a:rPr lang="en-US" sz="1600" dirty="0" smtClean="0"/>
                        <a:t>Systems Follow Rules</a:t>
                      </a:r>
                    </a:p>
                    <a:p>
                      <a:endParaRPr lang="en-US" sz="1600" dirty="0" smtClean="0"/>
                    </a:p>
                    <a:p>
                      <a:endParaRPr lang="en-US" sz="1600" dirty="0"/>
                    </a:p>
                  </a:txBody>
                  <a:tcPr/>
                </a:tc>
                <a:tc>
                  <a:txBody>
                    <a:bodyPr/>
                    <a:lstStyle/>
                    <a:p>
                      <a:r>
                        <a:rPr lang="en-US" sz="1600" dirty="0" smtClean="0"/>
                        <a:t>Informative or Explanatory Writing: Structured</a:t>
                      </a:r>
                      <a:r>
                        <a:rPr lang="en-US" sz="1600" baseline="0" dirty="0" smtClean="0"/>
                        <a:t> Sequencing</a:t>
                      </a:r>
                    </a:p>
                    <a:p>
                      <a:endParaRPr lang="en-US" sz="1600" baseline="0" dirty="0" smtClean="0"/>
                    </a:p>
                    <a:p>
                      <a:r>
                        <a:rPr lang="en-US" sz="1600" baseline="0" dirty="0" smtClean="0"/>
                        <a:t>Shades of Meaning</a:t>
                      </a:r>
                    </a:p>
                    <a:p>
                      <a:endParaRPr lang="en-US" sz="1600" baseline="0" dirty="0" smtClean="0"/>
                    </a:p>
                    <a:p>
                      <a:r>
                        <a:rPr lang="en-US" sz="1600" baseline="0" dirty="0" smtClean="0"/>
                        <a:t>Systematic Approach </a:t>
                      </a:r>
                    </a:p>
                    <a:p>
                      <a:r>
                        <a:rPr lang="en-US" sz="1600" baseline="0" dirty="0" smtClean="0"/>
                        <a:t>to </a:t>
                      </a:r>
                    </a:p>
                    <a:p>
                      <a:r>
                        <a:rPr lang="en-US" sz="1600" baseline="0" dirty="0" smtClean="0"/>
                        <a:t>Language</a:t>
                      </a:r>
                    </a:p>
                    <a:p>
                      <a:endParaRPr lang="en-US" sz="1600" baseline="0" dirty="0" smtClean="0"/>
                    </a:p>
                    <a:p>
                      <a:endParaRPr lang="en-US" sz="1600" dirty="0"/>
                    </a:p>
                  </a:txBody>
                  <a:tcPr/>
                </a:tc>
                <a:tc>
                  <a:txBody>
                    <a:bodyPr/>
                    <a:lstStyle/>
                    <a:p>
                      <a:r>
                        <a:rPr lang="en-US" sz="1600" dirty="0" smtClean="0"/>
                        <a:t>Decimals, Fractions, and </a:t>
                      </a:r>
                      <a:r>
                        <a:rPr lang="en-US" sz="1600" dirty="0" err="1" smtClean="0"/>
                        <a:t>Percents</a:t>
                      </a:r>
                      <a:endParaRPr lang="en-US" sz="1600" dirty="0" smtClean="0"/>
                    </a:p>
                    <a:p>
                      <a:endParaRPr lang="en-US" sz="1600" dirty="0" smtClean="0"/>
                    </a:p>
                    <a:p>
                      <a:r>
                        <a:rPr lang="en-US" sz="1600" dirty="0" smtClean="0"/>
                        <a:t>Systems of Measurement</a:t>
                      </a:r>
                    </a:p>
                    <a:p>
                      <a:endParaRPr lang="en-US" sz="1600" dirty="0" smtClean="0"/>
                    </a:p>
                    <a:p>
                      <a:r>
                        <a:rPr lang="en-US" sz="1600" dirty="0" smtClean="0"/>
                        <a:t>Graphing</a:t>
                      </a:r>
                      <a:r>
                        <a:rPr lang="en-US" sz="1600" baseline="0" dirty="0" smtClean="0"/>
                        <a:t> and Analyzing Data</a:t>
                      </a:r>
                      <a:endParaRPr lang="en-US" sz="1600" dirty="0"/>
                    </a:p>
                  </a:txBody>
                  <a:tcPr/>
                </a:tc>
                <a:tc>
                  <a:txBody>
                    <a:bodyPr/>
                    <a:lstStyle/>
                    <a:p>
                      <a:r>
                        <a:rPr lang="en-US" sz="1600" dirty="0" smtClean="0"/>
                        <a:t>Elements and Properties</a:t>
                      </a:r>
                    </a:p>
                    <a:p>
                      <a:endParaRPr lang="en-US" sz="1600" dirty="0" smtClean="0"/>
                    </a:p>
                    <a:p>
                      <a:r>
                        <a:rPr lang="en-US" sz="1600" dirty="0" smtClean="0"/>
                        <a:t>Respiration</a:t>
                      </a:r>
                      <a:r>
                        <a:rPr lang="en-US" sz="1600" baseline="0" dirty="0" smtClean="0"/>
                        <a:t> and Digestion</a:t>
                      </a:r>
                    </a:p>
                    <a:p>
                      <a:endParaRPr lang="en-US" sz="1600" baseline="0" dirty="0" smtClean="0"/>
                    </a:p>
                    <a:p>
                      <a:r>
                        <a:rPr lang="en-US" sz="1600" baseline="0" dirty="0" smtClean="0"/>
                        <a:t>Rain, Hail, Sleet, Snow</a:t>
                      </a:r>
                    </a:p>
                    <a:p>
                      <a:endParaRPr lang="en-US" sz="1600" baseline="0" dirty="0" smtClean="0"/>
                    </a:p>
                    <a:p>
                      <a:r>
                        <a:rPr lang="en-US" sz="1600" baseline="0" dirty="0" smtClean="0"/>
                        <a:t>Solar </a:t>
                      </a:r>
                    </a:p>
                    <a:p>
                      <a:r>
                        <a:rPr lang="en-US" sz="1600" baseline="0" dirty="0" smtClean="0"/>
                        <a:t>System</a:t>
                      </a:r>
                      <a:endParaRPr lang="en-US" sz="1600" dirty="0" smtClean="0"/>
                    </a:p>
                    <a:p>
                      <a:endParaRPr lang="en-US" sz="1600" dirty="0" smtClean="0"/>
                    </a:p>
                    <a:p>
                      <a:endParaRPr lang="en-US" sz="1600" dirty="0"/>
                    </a:p>
                  </a:txBody>
                  <a:tcPr/>
                </a:tc>
                <a:tc>
                  <a:txBody>
                    <a:bodyPr/>
                    <a:lstStyle/>
                    <a:p>
                      <a:r>
                        <a:rPr lang="en-US" sz="1600" dirty="0" smtClean="0"/>
                        <a:t>Trade and Commerce</a:t>
                      </a:r>
                    </a:p>
                    <a:p>
                      <a:endParaRPr lang="en-US" sz="1600" dirty="0" smtClean="0"/>
                    </a:p>
                    <a:p>
                      <a:r>
                        <a:rPr lang="en-US" sz="1600" dirty="0" smtClean="0"/>
                        <a:t>Causes of </a:t>
                      </a:r>
                    </a:p>
                    <a:p>
                      <a:r>
                        <a:rPr lang="en-US" sz="1600" dirty="0" smtClean="0"/>
                        <a:t>the </a:t>
                      </a:r>
                    </a:p>
                    <a:p>
                      <a:r>
                        <a:rPr lang="en-US" sz="1600" dirty="0" smtClean="0"/>
                        <a:t>American Revolution</a:t>
                      </a:r>
                    </a:p>
                    <a:p>
                      <a:endParaRPr lang="en-US" sz="1600" dirty="0" smtClean="0"/>
                    </a:p>
                    <a:p>
                      <a:r>
                        <a:rPr lang="en-US" sz="1600" dirty="0" smtClean="0"/>
                        <a:t>Setting up Our Government</a:t>
                      </a:r>
                    </a:p>
                    <a:p>
                      <a:endParaRPr lang="en-US" sz="1600" dirty="0" smtClean="0"/>
                    </a:p>
                    <a:p>
                      <a:endParaRPr lang="en-US" sz="1600" dirty="0"/>
                    </a:p>
                  </a:txBody>
                  <a:tcPr/>
                </a:tc>
                <a:tc>
                  <a:txBody>
                    <a:bodyPr/>
                    <a:lstStyle/>
                    <a:p>
                      <a:r>
                        <a:rPr lang="en-US" sz="1600" dirty="0" smtClean="0"/>
                        <a:t>Research</a:t>
                      </a:r>
                    </a:p>
                    <a:p>
                      <a:endParaRPr lang="en-US" sz="1600" dirty="0" smtClean="0"/>
                    </a:p>
                    <a:p>
                      <a:r>
                        <a:rPr lang="en-US" sz="1600" dirty="0" smtClean="0"/>
                        <a:t>Oral Report</a:t>
                      </a:r>
                    </a:p>
                    <a:p>
                      <a:endParaRPr lang="en-US" sz="1600" dirty="0" smtClean="0"/>
                    </a:p>
                    <a:p>
                      <a:r>
                        <a:rPr lang="en-US" sz="1600" dirty="0" smtClean="0"/>
                        <a:t>Model</a:t>
                      </a:r>
                    </a:p>
                    <a:p>
                      <a:endParaRPr lang="en-US" sz="1600" dirty="0" smtClean="0"/>
                    </a:p>
                    <a:p>
                      <a:r>
                        <a:rPr lang="en-US" sz="1600" dirty="0" smtClean="0"/>
                        <a:t>Writing</a:t>
                      </a:r>
                    </a:p>
                    <a:p>
                      <a:endParaRPr lang="en-US" sz="1600" dirty="0" smtClean="0"/>
                    </a:p>
                    <a:p>
                      <a:r>
                        <a:rPr lang="en-US" sz="1600" dirty="0" smtClean="0"/>
                        <a:t>Experiment</a:t>
                      </a:r>
                    </a:p>
                    <a:p>
                      <a:endParaRPr lang="en-US" sz="1600" dirty="0" smtClean="0"/>
                    </a:p>
                    <a:p>
                      <a:r>
                        <a:rPr lang="en-US" sz="1600" dirty="0" smtClean="0"/>
                        <a:t>Digital Project</a:t>
                      </a:r>
                    </a:p>
                    <a:p>
                      <a:endParaRPr lang="en-US" sz="1600" dirty="0" smtClean="0"/>
                    </a:p>
                    <a:p>
                      <a:r>
                        <a:rPr lang="en-US" sz="1600" dirty="0" smtClean="0"/>
                        <a:t>Service Learning</a:t>
                      </a:r>
                    </a:p>
                    <a:p>
                      <a:endParaRPr lang="en-US" sz="1600" dirty="0" smtClean="0"/>
                    </a:p>
                    <a:p>
                      <a:r>
                        <a:rPr lang="en-US" sz="1600" dirty="0" smtClean="0"/>
                        <a:t>Industry Project</a:t>
                      </a:r>
                    </a:p>
                    <a:p>
                      <a:endParaRPr lang="en-US" sz="1600" dirty="0"/>
                    </a:p>
                  </a:txBody>
                  <a:tcPr/>
                </a:tc>
              </a:tr>
            </a:tbl>
          </a:graphicData>
        </a:graphic>
      </p:graphicFrame>
    </p:spTree>
    <p:extLst>
      <p:ext uri="{BB962C8B-B14F-4D97-AF65-F5344CB8AC3E}">
        <p14:creationId xmlns:p14="http://schemas.microsoft.com/office/powerpoint/2010/main" val="323084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685800"/>
          </a:xfrm>
        </p:spPr>
        <p:txBody>
          <a:bodyPr>
            <a:normAutofit fontScale="90000"/>
          </a:bodyPr>
          <a:lstStyle/>
          <a:p>
            <a:r>
              <a:rPr lang="en-US" dirty="0" smtClean="0"/>
              <a:t>Grade 6: Universal Theme Change</a:t>
            </a:r>
            <a:endParaRPr lang="en-US" b="1"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35231223"/>
              </p:ext>
            </p:extLst>
          </p:nvPr>
        </p:nvGraphicFramePr>
        <p:xfrm>
          <a:off x="152400" y="1295399"/>
          <a:ext cx="8610600" cy="5181601"/>
        </p:xfrm>
        <a:graphic>
          <a:graphicData uri="http://schemas.openxmlformats.org/drawingml/2006/table">
            <a:tbl>
              <a:tblPr firstRow="1" bandRow="1">
                <a:tableStyleId>{5C22544A-7EE6-4342-B048-85BDC9FD1C3A}</a:tableStyleId>
              </a:tblPr>
              <a:tblGrid>
                <a:gridCol w="1643842"/>
                <a:gridCol w="1643842"/>
                <a:gridCol w="1330729"/>
                <a:gridCol w="1330729"/>
                <a:gridCol w="1330729"/>
                <a:gridCol w="1330729"/>
              </a:tblGrid>
              <a:tr h="497225">
                <a:tc>
                  <a:txBody>
                    <a:bodyPr/>
                    <a:lstStyle/>
                    <a:p>
                      <a:r>
                        <a:rPr lang="en-US" sz="1600" dirty="0" smtClean="0"/>
                        <a:t>Generalization</a:t>
                      </a:r>
                      <a:endParaRPr lang="en-US" sz="1600" dirty="0"/>
                    </a:p>
                  </a:txBody>
                  <a:tcPr/>
                </a:tc>
                <a:tc>
                  <a:txBody>
                    <a:bodyPr/>
                    <a:lstStyle/>
                    <a:p>
                      <a:r>
                        <a:rPr lang="en-US" sz="1600" dirty="0" smtClean="0"/>
                        <a:t>ELA</a:t>
                      </a:r>
                      <a:endParaRPr lang="en-US" sz="1600" dirty="0"/>
                    </a:p>
                  </a:txBody>
                  <a:tcPr/>
                </a:tc>
                <a:tc>
                  <a:txBody>
                    <a:bodyPr/>
                    <a:lstStyle/>
                    <a:p>
                      <a:r>
                        <a:rPr lang="en-US" sz="1600" dirty="0" smtClean="0"/>
                        <a:t>Math</a:t>
                      </a:r>
                      <a:endParaRPr lang="en-US" sz="1600" dirty="0"/>
                    </a:p>
                  </a:txBody>
                  <a:tcPr/>
                </a:tc>
                <a:tc>
                  <a:txBody>
                    <a:bodyPr/>
                    <a:lstStyle/>
                    <a:p>
                      <a:r>
                        <a:rPr lang="en-US" sz="1600" dirty="0" smtClean="0"/>
                        <a:t>Science</a:t>
                      </a:r>
                      <a:endParaRPr lang="en-US" sz="1600" dirty="0"/>
                    </a:p>
                  </a:txBody>
                  <a:tcPr/>
                </a:tc>
                <a:tc>
                  <a:txBody>
                    <a:bodyPr/>
                    <a:lstStyle/>
                    <a:p>
                      <a:r>
                        <a:rPr lang="en-US" sz="1600" dirty="0" smtClean="0"/>
                        <a:t>Health</a:t>
                      </a:r>
                      <a:endParaRPr lang="en-US" sz="1600" dirty="0"/>
                    </a:p>
                  </a:txBody>
                  <a:tcPr/>
                </a:tc>
                <a:tc>
                  <a:txBody>
                    <a:bodyPr/>
                    <a:lstStyle/>
                    <a:p>
                      <a:r>
                        <a:rPr lang="en-US" sz="1600" dirty="0" smtClean="0"/>
                        <a:t>Products</a:t>
                      </a:r>
                      <a:endParaRPr lang="en-US" sz="1600" dirty="0"/>
                    </a:p>
                  </a:txBody>
                  <a:tcPr/>
                </a:tc>
              </a:tr>
              <a:tr h="4684376">
                <a:tc>
                  <a:txBody>
                    <a:bodyPr/>
                    <a:lstStyle/>
                    <a:p>
                      <a:pPr marL="0" indent="0">
                        <a:buFontTx/>
                        <a:buNone/>
                      </a:pPr>
                      <a:r>
                        <a:rPr lang="en-US" sz="1600" baseline="0" dirty="0" smtClean="0"/>
                        <a:t>Change is necessary for growth</a:t>
                      </a:r>
                    </a:p>
                    <a:p>
                      <a:pPr marL="0" indent="0">
                        <a:buFontTx/>
                        <a:buNone/>
                      </a:pPr>
                      <a:endParaRPr lang="en-US" sz="1600" baseline="0" dirty="0" smtClean="0"/>
                    </a:p>
                    <a:p>
                      <a:pPr marL="0" indent="0">
                        <a:buFontTx/>
                        <a:buNone/>
                      </a:pPr>
                      <a:r>
                        <a:rPr lang="en-US" sz="1600" baseline="0" dirty="0" smtClean="0"/>
                        <a:t>Change can be positive or negative</a:t>
                      </a:r>
                    </a:p>
                    <a:p>
                      <a:pPr marL="0" indent="0">
                        <a:buFontTx/>
                        <a:buNone/>
                      </a:pPr>
                      <a:endParaRPr lang="en-US" sz="1600" baseline="0" dirty="0" smtClean="0"/>
                    </a:p>
                    <a:p>
                      <a:pPr marL="0" indent="0">
                        <a:buFontTx/>
                        <a:buNone/>
                      </a:pPr>
                      <a:r>
                        <a:rPr lang="en-US" sz="1600" baseline="0" dirty="0" smtClean="0"/>
                        <a:t>Changing a part changes the whole</a:t>
                      </a:r>
                    </a:p>
                    <a:p>
                      <a:pPr marL="0" indent="0">
                        <a:buFontTx/>
                        <a:buNone/>
                      </a:pPr>
                      <a:endParaRPr lang="en-US" sz="1600" baseline="0" dirty="0" smtClean="0"/>
                    </a:p>
                    <a:p>
                      <a:pPr marL="0" indent="0">
                        <a:buFontTx/>
                        <a:buNone/>
                      </a:pPr>
                      <a:r>
                        <a:rPr lang="en-US" sz="1600" baseline="0" dirty="0" smtClean="0"/>
                        <a:t>Change can be evolutionary or revolutionary</a:t>
                      </a:r>
                    </a:p>
                  </a:txBody>
                  <a:tcPr/>
                </a:tc>
                <a:tc>
                  <a:txBody>
                    <a:bodyPr/>
                    <a:lstStyle/>
                    <a:p>
                      <a:pPr marL="0" indent="0">
                        <a:buFontTx/>
                        <a:buNone/>
                      </a:pPr>
                      <a:r>
                        <a:rPr lang="en-US" sz="1600" dirty="0" smtClean="0"/>
                        <a:t>CCSS.ELA-</a:t>
                      </a:r>
                    </a:p>
                    <a:p>
                      <a:pPr marL="0" indent="0">
                        <a:buFontTx/>
                        <a:buNone/>
                      </a:pPr>
                      <a:endParaRPr lang="en-US" sz="1600" dirty="0" smtClean="0"/>
                    </a:p>
                    <a:p>
                      <a:pPr marL="0" indent="0">
                        <a:buFontTx/>
                        <a:buNone/>
                      </a:pPr>
                      <a:r>
                        <a:rPr lang="en-US" sz="1600" dirty="0" smtClean="0"/>
                        <a:t>Literacy.RL.6.3 Describe how a particular story’s or drama’s plot unfolds in a series of episodes as well as how the characters respond or </a:t>
                      </a:r>
                      <a:r>
                        <a:rPr lang="en-US" sz="1600" b="1" dirty="0" smtClean="0"/>
                        <a:t>change</a:t>
                      </a:r>
                      <a:r>
                        <a:rPr lang="en-US" sz="1600" dirty="0" smtClean="0"/>
                        <a:t> as the plot moves toward a resolution.</a:t>
                      </a:r>
                      <a:endParaRPr lang="en-US" sz="1600" dirty="0"/>
                    </a:p>
                  </a:txBody>
                  <a:tcPr/>
                </a:tc>
                <a:tc>
                  <a:txBody>
                    <a:bodyPr/>
                    <a:lstStyle/>
                    <a:p>
                      <a:pPr marL="0" indent="0">
                        <a:buFontTx/>
                        <a:buNone/>
                      </a:pPr>
                      <a:r>
                        <a:rPr lang="en-US" sz="1600" dirty="0" smtClean="0"/>
                        <a:t>CCSS Math SP.1 </a:t>
                      </a:r>
                    </a:p>
                    <a:p>
                      <a:pPr marL="0" indent="0">
                        <a:buFontTx/>
                        <a:buNone/>
                      </a:pPr>
                      <a:endParaRPr lang="en-US" sz="1600" dirty="0" smtClean="0"/>
                    </a:p>
                    <a:p>
                      <a:pPr marL="0" indent="0">
                        <a:buFontTx/>
                        <a:buNone/>
                      </a:pPr>
                      <a:r>
                        <a:rPr lang="en-US" sz="1600" dirty="0" smtClean="0"/>
                        <a:t>Recognize a statistical question as one that anticipates </a:t>
                      </a:r>
                      <a:r>
                        <a:rPr lang="en-US" sz="1600" b="1" dirty="0" smtClean="0"/>
                        <a:t>variability</a:t>
                      </a:r>
                      <a:r>
                        <a:rPr lang="en-US" sz="1600" dirty="0" smtClean="0"/>
                        <a:t> in</a:t>
                      </a:r>
                      <a:r>
                        <a:rPr lang="en-US" sz="1600" baseline="0" dirty="0" smtClean="0"/>
                        <a:t> </a:t>
                      </a:r>
                      <a:r>
                        <a:rPr lang="en-US" sz="1600" dirty="0" smtClean="0"/>
                        <a:t>the data related to the question and accounts for it in the answers. </a:t>
                      </a:r>
                      <a:endParaRPr lang="en-US" sz="1600" dirty="0"/>
                    </a:p>
                  </a:txBody>
                  <a:tcPr/>
                </a:tc>
                <a:tc>
                  <a:txBody>
                    <a:bodyPr/>
                    <a:lstStyle/>
                    <a:p>
                      <a:pPr marL="0" indent="0">
                        <a:buFontTx/>
                        <a:buNone/>
                      </a:pPr>
                      <a:r>
                        <a:rPr lang="en-US" sz="1600" dirty="0" smtClean="0"/>
                        <a:t>NGSS Science</a:t>
                      </a:r>
                    </a:p>
                    <a:p>
                      <a:pPr marL="0" indent="0">
                        <a:buFontTx/>
                        <a:buNone/>
                      </a:pPr>
                      <a:r>
                        <a:rPr lang="en-US" sz="1600" dirty="0" smtClean="0"/>
                        <a:t>SC.6.N.2.2 </a:t>
                      </a:r>
                    </a:p>
                    <a:p>
                      <a:pPr marL="0" indent="0">
                        <a:buFontTx/>
                        <a:buNone/>
                      </a:pPr>
                      <a:endParaRPr lang="en-US" sz="1600" dirty="0" smtClean="0"/>
                    </a:p>
                    <a:p>
                      <a:pPr marL="0" indent="0">
                        <a:buFontTx/>
                        <a:buNone/>
                      </a:pPr>
                      <a:r>
                        <a:rPr lang="en-US" sz="1600" dirty="0" smtClean="0"/>
                        <a:t>Explain that scientific knowledge is durable because it is open to </a:t>
                      </a:r>
                      <a:r>
                        <a:rPr lang="en-US" sz="1600" b="1" dirty="0" smtClean="0"/>
                        <a:t>change</a:t>
                      </a:r>
                      <a:r>
                        <a:rPr lang="en-US" sz="1600" dirty="0" smtClean="0"/>
                        <a:t> as new evidence or</a:t>
                      </a:r>
                    </a:p>
                    <a:p>
                      <a:pPr marL="0" indent="0">
                        <a:buFontTx/>
                        <a:buNone/>
                      </a:pPr>
                      <a:r>
                        <a:rPr lang="en-US" sz="1600" dirty="0" smtClean="0"/>
                        <a:t>interpretations are</a:t>
                      </a:r>
                      <a:r>
                        <a:rPr lang="en-US" sz="1600" baseline="0" dirty="0" smtClean="0"/>
                        <a:t> </a:t>
                      </a:r>
                      <a:r>
                        <a:rPr lang="en-US" sz="1600" dirty="0" smtClean="0"/>
                        <a:t>en-countered.</a:t>
                      </a:r>
                      <a:endParaRPr lang="en-US" sz="1600" dirty="0"/>
                    </a:p>
                  </a:txBody>
                  <a:tcPr/>
                </a:tc>
                <a:tc>
                  <a:txBody>
                    <a:bodyPr/>
                    <a:lstStyle/>
                    <a:p>
                      <a:pPr marL="0" indent="0">
                        <a:buFontTx/>
                        <a:buNone/>
                      </a:pPr>
                      <a:r>
                        <a:rPr lang="en-US" sz="1600" dirty="0" smtClean="0"/>
                        <a:t>Health</a:t>
                      </a:r>
                    </a:p>
                    <a:p>
                      <a:pPr marL="0" indent="0">
                        <a:buFontTx/>
                        <a:buNone/>
                      </a:pPr>
                      <a:r>
                        <a:rPr lang="en-US" sz="1600" dirty="0" smtClean="0"/>
                        <a:t>Standard 7 </a:t>
                      </a:r>
                    </a:p>
                    <a:p>
                      <a:pPr marL="0" indent="0">
                        <a:buFontTx/>
                        <a:buNone/>
                      </a:pPr>
                      <a:endParaRPr lang="en-US" sz="1600" dirty="0" smtClean="0"/>
                    </a:p>
                    <a:p>
                      <a:pPr marL="0" indent="0">
                        <a:buFontTx/>
                        <a:buNone/>
                      </a:pPr>
                      <a:r>
                        <a:rPr lang="en-US" sz="1600" dirty="0" smtClean="0"/>
                        <a:t>Practice health-</a:t>
                      </a:r>
                      <a:r>
                        <a:rPr lang="en-US" sz="1600" b="1" dirty="0" smtClean="0"/>
                        <a:t>enhancing </a:t>
                      </a:r>
                      <a:r>
                        <a:rPr lang="en-US" sz="1600" dirty="0" smtClean="0"/>
                        <a:t>behaviors and avoid or reduce health risks. </a:t>
                      </a:r>
                    </a:p>
                  </a:txBody>
                  <a:tcPr/>
                </a:tc>
                <a:tc>
                  <a:txBody>
                    <a:bodyPr/>
                    <a:lstStyle/>
                    <a:p>
                      <a:r>
                        <a:rPr lang="en-US" sz="1600" dirty="0" smtClean="0"/>
                        <a:t>Research</a:t>
                      </a:r>
                    </a:p>
                    <a:p>
                      <a:endParaRPr lang="en-US" sz="1600" dirty="0" smtClean="0"/>
                    </a:p>
                    <a:p>
                      <a:r>
                        <a:rPr lang="en-US" sz="1600" dirty="0" smtClean="0"/>
                        <a:t>Oral Report</a:t>
                      </a:r>
                    </a:p>
                    <a:p>
                      <a:endParaRPr lang="en-US" sz="1600" dirty="0" smtClean="0"/>
                    </a:p>
                    <a:p>
                      <a:r>
                        <a:rPr lang="en-US" sz="1600" dirty="0" smtClean="0"/>
                        <a:t>Model</a:t>
                      </a:r>
                    </a:p>
                    <a:p>
                      <a:endParaRPr lang="en-US" sz="1600" dirty="0" smtClean="0"/>
                    </a:p>
                    <a:p>
                      <a:r>
                        <a:rPr lang="en-US" sz="1600" dirty="0" smtClean="0"/>
                        <a:t>Writing</a:t>
                      </a:r>
                    </a:p>
                    <a:p>
                      <a:endParaRPr lang="en-US" sz="1600" dirty="0" smtClean="0"/>
                    </a:p>
                    <a:p>
                      <a:r>
                        <a:rPr lang="en-US" sz="1600" dirty="0" smtClean="0"/>
                        <a:t>Experiment</a:t>
                      </a:r>
                    </a:p>
                    <a:p>
                      <a:endParaRPr lang="en-US" sz="1600" dirty="0" smtClean="0"/>
                    </a:p>
                    <a:p>
                      <a:r>
                        <a:rPr lang="en-US" sz="1600" dirty="0" smtClean="0"/>
                        <a:t>Digital</a:t>
                      </a:r>
                      <a:r>
                        <a:rPr lang="en-US" sz="1600" baseline="0" dirty="0" smtClean="0"/>
                        <a:t> Project</a:t>
                      </a:r>
                    </a:p>
                    <a:p>
                      <a:endParaRPr lang="en-US" sz="1600" baseline="0" dirty="0" smtClean="0"/>
                    </a:p>
                    <a:p>
                      <a:r>
                        <a:rPr lang="en-US" sz="1600" baseline="0" dirty="0" smtClean="0"/>
                        <a:t>Service Learning</a:t>
                      </a:r>
                    </a:p>
                    <a:p>
                      <a:endParaRPr lang="en-US" sz="1600" baseline="0" dirty="0" smtClean="0"/>
                    </a:p>
                    <a:p>
                      <a:r>
                        <a:rPr lang="en-US" sz="1600" baseline="0" dirty="0" smtClean="0"/>
                        <a:t>Industry Project</a:t>
                      </a:r>
                    </a:p>
                  </a:txBody>
                  <a:tcPr/>
                </a:tc>
              </a:tr>
            </a:tbl>
          </a:graphicData>
        </a:graphic>
      </p:graphicFrame>
    </p:spTree>
    <p:extLst>
      <p:ext uri="{BB962C8B-B14F-4D97-AF65-F5344CB8AC3E}">
        <p14:creationId xmlns:p14="http://schemas.microsoft.com/office/powerpoint/2010/main" val="85587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dirty="0" smtClean="0"/>
              <a:t>Grade </a:t>
            </a:r>
            <a:r>
              <a:rPr lang="en-US" dirty="0"/>
              <a:t>9</a:t>
            </a:r>
            <a:r>
              <a:rPr lang="en-US" dirty="0" smtClean="0"/>
              <a:t>: Universal Theme </a:t>
            </a:r>
            <a:r>
              <a:rPr lang="en-US" i="1" dirty="0" smtClean="0"/>
              <a:t>Relationships</a:t>
            </a:r>
            <a:endParaRPr lang="en-US" b="1"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17862734"/>
              </p:ext>
            </p:extLst>
          </p:nvPr>
        </p:nvGraphicFramePr>
        <p:xfrm>
          <a:off x="228600" y="1209639"/>
          <a:ext cx="8763000" cy="5065359"/>
        </p:xfrm>
        <a:graphic>
          <a:graphicData uri="http://schemas.openxmlformats.org/drawingml/2006/table">
            <a:tbl>
              <a:tblPr firstRow="1" bandRow="1">
                <a:tableStyleId>{5C22544A-7EE6-4342-B048-85BDC9FD1C3A}</a:tableStyleId>
              </a:tblPr>
              <a:tblGrid>
                <a:gridCol w="1736811"/>
                <a:gridCol w="1539789"/>
                <a:gridCol w="1524000"/>
                <a:gridCol w="1447800"/>
                <a:gridCol w="1295400"/>
                <a:gridCol w="1219200"/>
              </a:tblGrid>
              <a:tr h="630519">
                <a:tc>
                  <a:txBody>
                    <a:bodyPr/>
                    <a:lstStyle/>
                    <a:p>
                      <a:r>
                        <a:rPr lang="en-US" sz="1600" dirty="0" smtClean="0"/>
                        <a:t>Generalizations</a:t>
                      </a:r>
                      <a:endParaRPr lang="en-US" sz="1600" dirty="0"/>
                    </a:p>
                  </a:txBody>
                  <a:tcPr/>
                </a:tc>
                <a:tc>
                  <a:txBody>
                    <a:bodyPr/>
                    <a:lstStyle/>
                    <a:p>
                      <a:r>
                        <a:rPr lang="en-US" sz="1600" dirty="0" smtClean="0"/>
                        <a:t>English</a:t>
                      </a:r>
                      <a:endParaRPr lang="en-US" sz="1600" dirty="0"/>
                    </a:p>
                  </a:txBody>
                  <a:tcPr/>
                </a:tc>
                <a:tc>
                  <a:txBody>
                    <a:bodyPr/>
                    <a:lstStyle/>
                    <a:p>
                      <a:r>
                        <a:rPr lang="en-US" sz="1600" dirty="0" smtClean="0"/>
                        <a:t>Algebra</a:t>
                      </a:r>
                      <a:endParaRPr lang="en-US" sz="1600" dirty="0"/>
                    </a:p>
                  </a:txBody>
                  <a:tcPr/>
                </a:tc>
                <a:tc>
                  <a:txBody>
                    <a:bodyPr/>
                    <a:lstStyle/>
                    <a:p>
                      <a:r>
                        <a:rPr lang="en-US" sz="1600" dirty="0" smtClean="0"/>
                        <a:t>Earth</a:t>
                      </a:r>
                      <a:r>
                        <a:rPr lang="en-US" sz="1600" baseline="0" dirty="0" smtClean="0"/>
                        <a:t> Science</a:t>
                      </a:r>
                      <a:endParaRPr lang="en-US" sz="1600" dirty="0"/>
                    </a:p>
                  </a:txBody>
                  <a:tcPr/>
                </a:tc>
                <a:tc>
                  <a:txBody>
                    <a:bodyPr/>
                    <a:lstStyle/>
                    <a:p>
                      <a:r>
                        <a:rPr lang="en-US" sz="1600" dirty="0" smtClean="0"/>
                        <a:t>Technical</a:t>
                      </a:r>
                      <a:r>
                        <a:rPr lang="en-US" sz="1600" baseline="0" dirty="0" smtClean="0"/>
                        <a:t> Theatre</a:t>
                      </a:r>
                      <a:endParaRPr lang="en-US" sz="1600" dirty="0"/>
                    </a:p>
                  </a:txBody>
                  <a:tcPr/>
                </a:tc>
                <a:tc>
                  <a:txBody>
                    <a:bodyPr/>
                    <a:lstStyle/>
                    <a:p>
                      <a:r>
                        <a:rPr lang="en-US" sz="1600" dirty="0" smtClean="0"/>
                        <a:t>Products</a:t>
                      </a:r>
                      <a:endParaRPr lang="en-US" sz="1600" dirty="0"/>
                    </a:p>
                  </a:txBody>
                  <a:tcPr/>
                </a:tc>
              </a:tr>
              <a:tr h="4394748">
                <a:tc>
                  <a:txBody>
                    <a:bodyPr/>
                    <a:lstStyle/>
                    <a:p>
                      <a:r>
                        <a:rPr lang="en-US" sz="1500" dirty="0" smtClean="0"/>
                        <a:t>Relationships</a:t>
                      </a:r>
                      <a:r>
                        <a:rPr lang="en-US" sz="1500" baseline="0" dirty="0" smtClean="0"/>
                        <a:t> are purposeful</a:t>
                      </a:r>
                    </a:p>
                    <a:p>
                      <a:endParaRPr lang="en-US" sz="1500" baseline="0" dirty="0" smtClean="0"/>
                    </a:p>
                    <a:p>
                      <a:r>
                        <a:rPr lang="en-US" sz="1500" baseline="0" dirty="0" smtClean="0"/>
                        <a:t>Relationships follow rules</a:t>
                      </a:r>
                    </a:p>
                    <a:p>
                      <a:endParaRPr lang="en-US" sz="1500" baseline="0" dirty="0" smtClean="0"/>
                    </a:p>
                    <a:p>
                      <a:r>
                        <a:rPr lang="en-US" sz="1500" baseline="0" dirty="0" smtClean="0"/>
                        <a:t>Relationships may be natural or imposed</a:t>
                      </a:r>
                    </a:p>
                    <a:p>
                      <a:endParaRPr lang="en-US" sz="1500" baseline="0" dirty="0" smtClean="0"/>
                    </a:p>
                    <a:p>
                      <a:r>
                        <a:rPr lang="en-US" sz="1500" baseline="0" dirty="0" smtClean="0"/>
                        <a:t>Relationships may change over time</a:t>
                      </a:r>
                      <a:endParaRPr lang="en-US" sz="1500" dirty="0"/>
                    </a:p>
                  </a:txBody>
                  <a:tcPr/>
                </a:tc>
                <a:tc>
                  <a:txBody>
                    <a:bodyPr/>
                    <a:lstStyle/>
                    <a:p>
                      <a:r>
                        <a:rPr lang="en-US" sz="1500" dirty="0" smtClean="0"/>
                        <a:t>Introduce and create an organization that establishes clear</a:t>
                      </a:r>
                    </a:p>
                    <a:p>
                      <a:r>
                        <a:rPr lang="en-US" sz="1500" b="1" dirty="0" smtClean="0"/>
                        <a:t>relationships</a:t>
                      </a:r>
                      <a:r>
                        <a:rPr lang="en-US" sz="1500" dirty="0" smtClean="0"/>
                        <a:t> among claim(s) counterclaims reasons, and evidence.</a:t>
                      </a:r>
                      <a:endParaRPr lang="en-US" sz="1500" dirty="0"/>
                    </a:p>
                  </a:txBody>
                  <a:tcPr/>
                </a:tc>
                <a:tc>
                  <a:txBody>
                    <a:bodyPr/>
                    <a:lstStyle/>
                    <a:p>
                      <a:r>
                        <a:rPr lang="en-US" sz="1500" dirty="0" smtClean="0"/>
                        <a:t>Understand the </a:t>
                      </a:r>
                      <a:r>
                        <a:rPr lang="en-US" sz="1500" b="1" dirty="0" smtClean="0"/>
                        <a:t>relationship </a:t>
                      </a:r>
                      <a:r>
                        <a:rPr lang="en-US" sz="1500" dirty="0" smtClean="0"/>
                        <a:t>between zeros and factors of polynomials</a:t>
                      </a:r>
                      <a:endParaRPr lang="en-US" sz="1500" dirty="0"/>
                    </a:p>
                  </a:txBody>
                  <a:tcPr/>
                </a:tc>
                <a:tc>
                  <a:txBody>
                    <a:bodyPr/>
                    <a:lstStyle/>
                    <a:p>
                      <a:r>
                        <a:rPr lang="en-US" sz="1500" dirty="0" smtClean="0"/>
                        <a:t>Create a computational simulation to illustrate the </a:t>
                      </a:r>
                      <a:r>
                        <a:rPr lang="en-US" sz="1500" b="1" dirty="0" smtClean="0"/>
                        <a:t>relationships </a:t>
                      </a:r>
                      <a:r>
                        <a:rPr lang="en-US" sz="1500" dirty="0" smtClean="0"/>
                        <a:t>among management of natural resources,</a:t>
                      </a:r>
                    </a:p>
                    <a:p>
                      <a:r>
                        <a:rPr lang="en-US" sz="1500" dirty="0" smtClean="0"/>
                        <a:t>the sustainability of human populations,</a:t>
                      </a:r>
                    </a:p>
                    <a:p>
                      <a:r>
                        <a:rPr lang="en-US" sz="1500" dirty="0" smtClean="0"/>
                        <a:t>and biodiversity</a:t>
                      </a:r>
                      <a:endParaRPr lang="en-US" sz="1500" dirty="0"/>
                    </a:p>
                  </a:txBody>
                  <a:tcPr/>
                </a:tc>
                <a:tc>
                  <a:txBody>
                    <a:bodyPr/>
                    <a:lstStyle/>
                    <a:p>
                      <a:r>
                        <a:rPr lang="en-US" sz="1500" b="1" dirty="0" smtClean="0"/>
                        <a:t>Relationship </a:t>
                      </a:r>
                      <a:r>
                        <a:rPr lang="en-US" sz="1500" dirty="0" smtClean="0"/>
                        <a:t>between the different aspects</a:t>
                      </a:r>
                      <a:r>
                        <a:rPr lang="en-US" sz="1500" baseline="0" dirty="0" smtClean="0"/>
                        <a:t> of creating a production (Lighting, Sound, Make-Up, Set Design)</a:t>
                      </a:r>
                      <a:endParaRPr lang="en-US" sz="1500" dirty="0"/>
                    </a:p>
                  </a:txBody>
                  <a:tcPr/>
                </a:tc>
                <a:tc>
                  <a:txBody>
                    <a:bodyPr/>
                    <a:lstStyle/>
                    <a:p>
                      <a:r>
                        <a:rPr lang="en-US" sz="1500" dirty="0" smtClean="0"/>
                        <a:t>Research</a:t>
                      </a:r>
                    </a:p>
                    <a:p>
                      <a:endParaRPr lang="en-US" sz="1500" dirty="0" smtClean="0"/>
                    </a:p>
                    <a:p>
                      <a:r>
                        <a:rPr lang="en-US" sz="1500" dirty="0" smtClean="0"/>
                        <a:t>Oral Report</a:t>
                      </a:r>
                    </a:p>
                    <a:p>
                      <a:endParaRPr lang="en-US" sz="1500" dirty="0" smtClean="0"/>
                    </a:p>
                    <a:p>
                      <a:r>
                        <a:rPr lang="en-US" sz="1500" dirty="0" smtClean="0"/>
                        <a:t>Model</a:t>
                      </a:r>
                    </a:p>
                    <a:p>
                      <a:endParaRPr lang="en-US" sz="1500" dirty="0" smtClean="0"/>
                    </a:p>
                    <a:p>
                      <a:r>
                        <a:rPr lang="en-US" sz="1500" dirty="0" smtClean="0"/>
                        <a:t>Writing</a:t>
                      </a:r>
                    </a:p>
                    <a:p>
                      <a:endParaRPr lang="en-US" sz="1500" dirty="0" smtClean="0"/>
                    </a:p>
                    <a:p>
                      <a:r>
                        <a:rPr lang="en-US" sz="1500" dirty="0" smtClean="0"/>
                        <a:t>Experiment</a:t>
                      </a:r>
                    </a:p>
                    <a:p>
                      <a:endParaRPr lang="en-US" sz="1500" dirty="0" smtClean="0"/>
                    </a:p>
                    <a:p>
                      <a:r>
                        <a:rPr lang="en-US" sz="1500" dirty="0" smtClean="0"/>
                        <a:t>Digital Project</a:t>
                      </a:r>
                    </a:p>
                    <a:p>
                      <a:endParaRPr lang="en-US" sz="1500" dirty="0" smtClean="0"/>
                    </a:p>
                    <a:p>
                      <a:r>
                        <a:rPr lang="en-US" sz="1500" dirty="0" smtClean="0"/>
                        <a:t>Service Learning</a:t>
                      </a:r>
                    </a:p>
                    <a:p>
                      <a:endParaRPr lang="en-US" sz="1500" dirty="0" smtClean="0"/>
                    </a:p>
                    <a:p>
                      <a:r>
                        <a:rPr lang="en-US" sz="1500" dirty="0" smtClean="0"/>
                        <a:t>Industry Project</a:t>
                      </a:r>
                    </a:p>
                    <a:p>
                      <a:endParaRPr lang="en-US" sz="1500" dirty="0"/>
                    </a:p>
                  </a:txBody>
                  <a:tcPr/>
                </a:tc>
              </a:tr>
            </a:tbl>
          </a:graphicData>
        </a:graphic>
      </p:graphicFrame>
    </p:spTree>
    <p:extLst>
      <p:ext uri="{BB962C8B-B14F-4D97-AF65-F5344CB8AC3E}">
        <p14:creationId xmlns:p14="http://schemas.microsoft.com/office/powerpoint/2010/main" val="1459115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dirty="0" smtClean="0"/>
              <a:t>Grade 10: Universal Theme </a:t>
            </a:r>
            <a:r>
              <a:rPr lang="en-US" i="1" dirty="0" smtClean="0"/>
              <a:t>Patterns</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2864937"/>
              </p:ext>
            </p:extLst>
          </p:nvPr>
        </p:nvGraphicFramePr>
        <p:xfrm>
          <a:off x="381000" y="1447800"/>
          <a:ext cx="8305800" cy="5832378"/>
        </p:xfrm>
        <a:graphic>
          <a:graphicData uri="http://schemas.openxmlformats.org/drawingml/2006/table">
            <a:tbl>
              <a:tblPr firstRow="1" bandRow="1">
                <a:tableStyleId>{5C22544A-7EE6-4342-B048-85BDC9FD1C3A}</a:tableStyleId>
              </a:tblPr>
              <a:tblGrid>
                <a:gridCol w="1676400"/>
                <a:gridCol w="1295400"/>
                <a:gridCol w="1219200"/>
                <a:gridCol w="1371600"/>
                <a:gridCol w="1524000"/>
                <a:gridCol w="1219200"/>
              </a:tblGrid>
              <a:tr h="545978">
                <a:tc>
                  <a:txBody>
                    <a:bodyPr/>
                    <a:lstStyle/>
                    <a:p>
                      <a:r>
                        <a:rPr lang="en-US" sz="1600" dirty="0" smtClean="0"/>
                        <a:t>Generalizations</a:t>
                      </a:r>
                      <a:endParaRPr lang="en-US" sz="1600" dirty="0"/>
                    </a:p>
                  </a:txBody>
                  <a:tcPr/>
                </a:tc>
                <a:tc>
                  <a:txBody>
                    <a:bodyPr/>
                    <a:lstStyle/>
                    <a:p>
                      <a:r>
                        <a:rPr lang="en-US" sz="1600" dirty="0" smtClean="0"/>
                        <a:t>ELA</a:t>
                      </a:r>
                      <a:endParaRPr lang="en-US" sz="1600" dirty="0"/>
                    </a:p>
                  </a:txBody>
                  <a:tcPr/>
                </a:tc>
                <a:tc>
                  <a:txBody>
                    <a:bodyPr/>
                    <a:lstStyle/>
                    <a:p>
                      <a:r>
                        <a:rPr lang="en-US" sz="1600" dirty="0" smtClean="0"/>
                        <a:t>Geometry</a:t>
                      </a:r>
                      <a:endParaRPr lang="en-US" sz="1600" dirty="0"/>
                    </a:p>
                  </a:txBody>
                  <a:tcPr/>
                </a:tc>
                <a:tc>
                  <a:txBody>
                    <a:bodyPr/>
                    <a:lstStyle/>
                    <a:p>
                      <a:r>
                        <a:rPr lang="en-US" sz="1600" dirty="0" smtClean="0"/>
                        <a:t>Biology</a:t>
                      </a:r>
                      <a:endParaRPr lang="en-US" sz="1600" dirty="0"/>
                    </a:p>
                  </a:txBody>
                  <a:tcPr/>
                </a:tc>
                <a:tc>
                  <a:txBody>
                    <a:bodyPr/>
                    <a:lstStyle/>
                    <a:p>
                      <a:r>
                        <a:rPr lang="en-US" sz="1600" dirty="0" smtClean="0"/>
                        <a:t>World</a:t>
                      </a:r>
                      <a:r>
                        <a:rPr lang="en-US" sz="1600" baseline="0" dirty="0" smtClean="0"/>
                        <a:t> History</a:t>
                      </a:r>
                      <a:endParaRPr lang="en-US" sz="1600" dirty="0"/>
                    </a:p>
                  </a:txBody>
                  <a:tcPr/>
                </a:tc>
                <a:tc>
                  <a:txBody>
                    <a:bodyPr/>
                    <a:lstStyle/>
                    <a:p>
                      <a:r>
                        <a:rPr lang="en-US" sz="1600" dirty="0" smtClean="0"/>
                        <a:t>Business</a:t>
                      </a:r>
                      <a:endParaRPr lang="en-US" sz="1600" dirty="0"/>
                    </a:p>
                  </a:txBody>
                  <a:tcPr/>
                </a:tc>
              </a:tr>
              <a:tr h="5286400">
                <a:tc>
                  <a:txBody>
                    <a:bodyPr/>
                    <a:lstStyle/>
                    <a:p>
                      <a:r>
                        <a:rPr lang="en-US" sz="1500" dirty="0" smtClean="0"/>
                        <a:t>Patterns allow for prediction</a:t>
                      </a:r>
                    </a:p>
                    <a:p>
                      <a:endParaRPr lang="en-US" sz="1500" dirty="0" smtClean="0"/>
                    </a:p>
                    <a:p>
                      <a:r>
                        <a:rPr lang="en-US" sz="1500" dirty="0" smtClean="0"/>
                        <a:t>Patterns have segments that are repeated</a:t>
                      </a:r>
                    </a:p>
                    <a:p>
                      <a:endParaRPr lang="en-US" sz="1500" dirty="0" smtClean="0"/>
                    </a:p>
                    <a:p>
                      <a:r>
                        <a:rPr lang="en-US" sz="1500" dirty="0" smtClean="0"/>
                        <a:t>Patterns can be natural</a:t>
                      </a:r>
                      <a:r>
                        <a:rPr lang="en-US" sz="1500" baseline="0" dirty="0" smtClean="0"/>
                        <a:t> or manufactured</a:t>
                      </a:r>
                      <a:endParaRPr lang="en-US" sz="1500" dirty="0"/>
                    </a:p>
                  </a:txBody>
                  <a:tcPr/>
                </a:tc>
                <a:tc>
                  <a:txBody>
                    <a:bodyPr/>
                    <a:lstStyle/>
                    <a:p>
                      <a:r>
                        <a:rPr lang="en-US" sz="1500" dirty="0" smtClean="0"/>
                        <a:t>Identify and correctly use </a:t>
                      </a:r>
                      <a:r>
                        <a:rPr lang="en-US" sz="1500" b="1" dirty="0" smtClean="0"/>
                        <a:t>patterns</a:t>
                      </a:r>
                      <a:r>
                        <a:rPr lang="en-US" sz="1500" dirty="0" smtClean="0"/>
                        <a:t> of word changes that indicate different</a:t>
                      </a:r>
                    </a:p>
                    <a:p>
                      <a:r>
                        <a:rPr lang="en-US" sz="1500" dirty="0" smtClean="0"/>
                        <a:t>meanings or parts of speech</a:t>
                      </a:r>
                      <a:endParaRPr lang="en-US" sz="1500" dirty="0"/>
                    </a:p>
                  </a:txBody>
                  <a:tcPr/>
                </a:tc>
                <a:tc>
                  <a:txBody>
                    <a:bodyPr/>
                    <a:lstStyle/>
                    <a:p>
                      <a:r>
                        <a:rPr lang="en-US" sz="1500" dirty="0" smtClean="0"/>
                        <a:t>Use </a:t>
                      </a:r>
                      <a:r>
                        <a:rPr lang="en-US" sz="1500" b="1" dirty="0" smtClean="0"/>
                        <a:t>congruence </a:t>
                      </a:r>
                      <a:r>
                        <a:rPr lang="en-US" sz="1500" dirty="0" smtClean="0"/>
                        <a:t>and </a:t>
                      </a:r>
                      <a:r>
                        <a:rPr lang="en-US" sz="1500" b="1" dirty="0" smtClean="0"/>
                        <a:t>similarity</a:t>
                      </a:r>
                      <a:r>
                        <a:rPr lang="en-US" sz="1500" dirty="0" smtClean="0"/>
                        <a:t> criteria for triangles to solve problems and to prove relationships in geometric figures.</a:t>
                      </a:r>
                    </a:p>
                  </a:txBody>
                  <a:tcPr/>
                </a:tc>
                <a:tc>
                  <a:txBody>
                    <a:bodyPr/>
                    <a:lstStyle/>
                    <a:p>
                      <a:r>
                        <a:rPr lang="en-US" sz="1500" dirty="0" smtClean="0"/>
                        <a:t>Analyze and interpret data for </a:t>
                      </a:r>
                      <a:r>
                        <a:rPr lang="en-US" sz="1500" b="1" dirty="0" smtClean="0"/>
                        <a:t>patterns </a:t>
                      </a:r>
                      <a:r>
                        <a:rPr lang="en-US" sz="1500" dirty="0" smtClean="0"/>
                        <a:t>in the fossil record that document the existence, diversity, extinction, and change of life forms throughout the history of life on Earth under the assumption that natural laws operate today as in the past</a:t>
                      </a:r>
                      <a:endParaRPr lang="en-US" sz="1500" dirty="0"/>
                    </a:p>
                  </a:txBody>
                  <a:tcPr/>
                </a:tc>
                <a:tc>
                  <a:txBody>
                    <a:bodyPr/>
                    <a:lstStyle/>
                    <a:p>
                      <a:r>
                        <a:rPr lang="en-US" sz="1500" b="1" dirty="0" smtClean="0"/>
                        <a:t>Patterns</a:t>
                      </a:r>
                      <a:r>
                        <a:rPr lang="en-US" sz="1500" baseline="0" dirty="0" smtClean="0"/>
                        <a:t> of war, rise and fall of civilizations or individual leaders.</a:t>
                      </a:r>
                      <a:endParaRPr lang="en-US" sz="1500" dirty="0"/>
                    </a:p>
                  </a:txBody>
                  <a:tcPr/>
                </a:tc>
                <a:tc>
                  <a:txBody>
                    <a:bodyPr/>
                    <a:lstStyle/>
                    <a:p>
                      <a:r>
                        <a:rPr lang="en-US" sz="1500" b="1" dirty="0" smtClean="0"/>
                        <a:t>Patterns</a:t>
                      </a:r>
                      <a:r>
                        <a:rPr lang="en-US" sz="1500" dirty="0" smtClean="0"/>
                        <a:t> of successful businesses or marketing campaigns</a:t>
                      </a:r>
                      <a:endParaRPr lang="en-US" sz="1500" dirty="0"/>
                    </a:p>
                  </a:txBody>
                  <a:tcPr/>
                </a:tc>
              </a:tr>
            </a:tbl>
          </a:graphicData>
        </a:graphic>
      </p:graphicFrame>
    </p:spTree>
    <p:extLst>
      <p:ext uri="{BB962C8B-B14F-4D97-AF65-F5344CB8AC3E}">
        <p14:creationId xmlns:p14="http://schemas.microsoft.com/office/powerpoint/2010/main" val="37687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PBL You Already Know</a:t>
            </a:r>
            <a:endParaRPr lang="en-US" dirty="0"/>
          </a:p>
        </p:txBody>
      </p:sp>
      <p:sp>
        <p:nvSpPr>
          <p:cNvPr id="3" name="Content Placeholder 2"/>
          <p:cNvSpPr>
            <a:spLocks noGrp="1"/>
          </p:cNvSpPr>
          <p:nvPr>
            <p:ph idx="1"/>
          </p:nvPr>
        </p:nvSpPr>
        <p:spPr/>
        <p:txBody>
          <a:bodyPr/>
          <a:lstStyle/>
          <a:p>
            <a:r>
              <a:rPr lang="en-US" dirty="0" smtClean="0"/>
              <a:t>Science Fair</a:t>
            </a:r>
          </a:p>
          <a:p>
            <a:r>
              <a:rPr lang="en-US" dirty="0" smtClean="0"/>
              <a:t>Debate</a:t>
            </a:r>
          </a:p>
          <a:p>
            <a:r>
              <a:rPr lang="en-US" dirty="0" smtClean="0"/>
              <a:t>Performing Arts Productions</a:t>
            </a:r>
          </a:p>
          <a:p>
            <a:r>
              <a:rPr lang="en-US" dirty="0" smtClean="0"/>
              <a:t>Service Learning</a:t>
            </a:r>
          </a:p>
          <a:p>
            <a:r>
              <a:rPr lang="en-US" dirty="0" smtClean="0"/>
              <a:t>Simulations</a:t>
            </a:r>
          </a:p>
          <a:p>
            <a:r>
              <a:rPr lang="en-US" dirty="0" smtClean="0"/>
              <a:t>Others?</a:t>
            </a:r>
            <a:endParaRPr lang="en-US" dirty="0"/>
          </a:p>
        </p:txBody>
      </p:sp>
      <p:pic>
        <p:nvPicPr>
          <p:cNvPr id="2050" name="Picture 2" descr="C:\Users\emickelson\Desktop\thCAI9X9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92599">
            <a:off x="4975166" y="4144636"/>
            <a:ext cx="24765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mickelson\Desktop\thCAEVAF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6823">
            <a:off x="658997" y="4619441"/>
            <a:ext cx="3418206" cy="1349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mickelson\Desktop\thCA41CD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19380">
            <a:off x="5573447" y="1560512"/>
            <a:ext cx="18764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8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1295400"/>
          </a:xfrm>
        </p:spPr>
        <p:txBody>
          <a:bodyPr>
            <a:normAutofit/>
          </a:bodyPr>
          <a:lstStyle/>
          <a:p>
            <a:r>
              <a:rPr lang="en-US" dirty="0" smtClean="0"/>
              <a:t>Grade 11: Universal Theme </a:t>
            </a:r>
            <a:r>
              <a:rPr lang="en-US" i="1" dirty="0" smtClean="0"/>
              <a:t>Systems</a:t>
            </a:r>
            <a:endParaRPr lang="en-US"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0135467"/>
              </p:ext>
            </p:extLst>
          </p:nvPr>
        </p:nvGraphicFramePr>
        <p:xfrm>
          <a:off x="381000" y="1636556"/>
          <a:ext cx="8458200" cy="4876800"/>
        </p:xfrm>
        <a:graphic>
          <a:graphicData uri="http://schemas.openxmlformats.org/drawingml/2006/table">
            <a:tbl>
              <a:tblPr firstRow="1" bandRow="1">
                <a:tableStyleId>{5C22544A-7EE6-4342-B048-85BDC9FD1C3A}</a:tableStyleId>
              </a:tblPr>
              <a:tblGrid>
                <a:gridCol w="1905000"/>
                <a:gridCol w="1295400"/>
                <a:gridCol w="1295400"/>
                <a:gridCol w="1371600"/>
                <a:gridCol w="1295400"/>
                <a:gridCol w="1295400"/>
              </a:tblGrid>
              <a:tr h="560882">
                <a:tc>
                  <a:txBody>
                    <a:bodyPr/>
                    <a:lstStyle/>
                    <a:p>
                      <a:r>
                        <a:rPr lang="en-US" dirty="0" smtClean="0"/>
                        <a:t>Generalizations</a:t>
                      </a:r>
                      <a:endParaRPr lang="en-US" dirty="0"/>
                    </a:p>
                  </a:txBody>
                  <a:tcPr/>
                </a:tc>
                <a:tc>
                  <a:txBody>
                    <a:bodyPr/>
                    <a:lstStyle/>
                    <a:p>
                      <a:r>
                        <a:rPr lang="en-US" dirty="0" smtClean="0"/>
                        <a:t>ELA</a:t>
                      </a:r>
                      <a:endParaRPr lang="en-US" dirty="0"/>
                    </a:p>
                  </a:txBody>
                  <a:tcPr/>
                </a:tc>
                <a:tc>
                  <a:txBody>
                    <a:bodyPr/>
                    <a:lstStyle/>
                    <a:p>
                      <a:r>
                        <a:rPr lang="en-US" dirty="0" smtClean="0"/>
                        <a:t>Chemistry</a:t>
                      </a:r>
                      <a:endParaRPr lang="en-US" dirty="0"/>
                    </a:p>
                  </a:txBody>
                  <a:tcPr/>
                </a:tc>
                <a:tc>
                  <a:txBody>
                    <a:bodyPr/>
                    <a:lstStyle/>
                    <a:p>
                      <a:r>
                        <a:rPr lang="en-US" dirty="0" smtClean="0"/>
                        <a:t>US</a:t>
                      </a:r>
                      <a:r>
                        <a:rPr lang="en-US" baseline="0" dirty="0" smtClean="0"/>
                        <a:t> History</a:t>
                      </a:r>
                      <a:endParaRPr lang="en-US" dirty="0"/>
                    </a:p>
                  </a:txBody>
                  <a:tcPr/>
                </a:tc>
                <a:tc>
                  <a:txBody>
                    <a:bodyPr/>
                    <a:lstStyle/>
                    <a:p>
                      <a:r>
                        <a:rPr lang="en-US" dirty="0" smtClean="0"/>
                        <a:t>Public Safety</a:t>
                      </a:r>
                      <a:endParaRPr lang="en-US" dirty="0"/>
                    </a:p>
                  </a:txBody>
                  <a:tcPr/>
                </a:tc>
                <a:tc>
                  <a:txBody>
                    <a:bodyPr/>
                    <a:lstStyle/>
                    <a:p>
                      <a:r>
                        <a:rPr lang="en-US" dirty="0" smtClean="0"/>
                        <a:t>Products</a:t>
                      </a:r>
                      <a:endParaRPr lang="en-US" dirty="0"/>
                    </a:p>
                  </a:txBody>
                  <a:tcPr/>
                </a:tc>
              </a:tr>
              <a:tr h="3498834">
                <a:tc>
                  <a:txBody>
                    <a:bodyPr/>
                    <a:lstStyle/>
                    <a:p>
                      <a:r>
                        <a:rPr lang="en-US" sz="1600" dirty="0" smtClean="0"/>
                        <a:t>Systems have parts that work together to perform a task or achieve a goal</a:t>
                      </a:r>
                    </a:p>
                    <a:p>
                      <a:endParaRPr lang="en-US" sz="1600" dirty="0" smtClean="0"/>
                    </a:p>
                    <a:p>
                      <a:r>
                        <a:rPr lang="en-US" sz="1600" dirty="0" smtClean="0"/>
                        <a:t>Systems are comprised of sub-systems</a:t>
                      </a:r>
                    </a:p>
                    <a:p>
                      <a:endParaRPr lang="en-US" sz="1600" dirty="0" smtClean="0"/>
                    </a:p>
                    <a:p>
                      <a:r>
                        <a:rPr lang="en-US" sz="1600" dirty="0" smtClean="0"/>
                        <a:t>Systems may be influenced by other systems</a:t>
                      </a:r>
                    </a:p>
                    <a:p>
                      <a:endParaRPr lang="en-US" sz="1600" dirty="0"/>
                    </a:p>
                  </a:txBody>
                  <a:tcPr/>
                </a:tc>
                <a:tc>
                  <a:txBody>
                    <a:bodyPr/>
                    <a:lstStyle/>
                    <a:p>
                      <a:r>
                        <a:rPr lang="en-US" sz="1600" dirty="0" smtClean="0"/>
                        <a:t>Follow </a:t>
                      </a:r>
                      <a:r>
                        <a:rPr lang="en-US" sz="1600" b="1" dirty="0" smtClean="0"/>
                        <a:t>rules</a:t>
                      </a:r>
                      <a:r>
                        <a:rPr lang="en-US" sz="1600" dirty="0" smtClean="0"/>
                        <a:t> for collegial discussions and</a:t>
                      </a:r>
                    </a:p>
                    <a:p>
                      <a:r>
                        <a:rPr lang="en-US" sz="1600" dirty="0" smtClean="0"/>
                        <a:t>decision-making, track progress toward</a:t>
                      </a:r>
                    </a:p>
                    <a:p>
                      <a:r>
                        <a:rPr lang="en-US" sz="1600" dirty="0" smtClean="0"/>
                        <a:t>specific </a:t>
                      </a:r>
                      <a:r>
                        <a:rPr lang="en-US" sz="1600" b="1" dirty="0" smtClean="0"/>
                        <a:t>goals</a:t>
                      </a:r>
                      <a:r>
                        <a:rPr lang="en-US" sz="1600" dirty="0" smtClean="0"/>
                        <a:t> and deadlines, and define</a:t>
                      </a:r>
                    </a:p>
                    <a:p>
                      <a:r>
                        <a:rPr lang="en-US" sz="1600" dirty="0" smtClean="0"/>
                        <a:t>individual roles as needed.</a:t>
                      </a:r>
                      <a:endParaRPr lang="en-US" sz="1600" dirty="0"/>
                    </a:p>
                  </a:txBody>
                  <a:tcPr/>
                </a:tc>
                <a:tc>
                  <a:txBody>
                    <a:bodyPr/>
                    <a:lstStyle/>
                    <a:p>
                      <a:r>
                        <a:rPr lang="en-US" sz="1600" dirty="0" smtClean="0"/>
                        <a:t>Under-</a:t>
                      </a:r>
                    </a:p>
                    <a:p>
                      <a:r>
                        <a:rPr lang="en-US" sz="1600" dirty="0" smtClean="0"/>
                        <a:t>standing of the periodic table as a </a:t>
                      </a:r>
                      <a:r>
                        <a:rPr lang="en-US" sz="1600" b="1" dirty="0" smtClean="0"/>
                        <a:t>system</a:t>
                      </a:r>
                      <a:endParaRPr lang="en-US" sz="1600" b="1" dirty="0"/>
                    </a:p>
                  </a:txBody>
                  <a:tcPr/>
                </a:tc>
                <a:tc>
                  <a:txBody>
                    <a:bodyPr/>
                    <a:lstStyle/>
                    <a:p>
                      <a:r>
                        <a:rPr lang="en-US" sz="1600" dirty="0" smtClean="0"/>
                        <a:t>Unites</a:t>
                      </a:r>
                      <a:r>
                        <a:rPr lang="en-US" sz="1600" baseline="0" dirty="0" smtClean="0"/>
                        <a:t> States has a </a:t>
                      </a:r>
                      <a:r>
                        <a:rPr lang="en-US" sz="1600" dirty="0" smtClean="0"/>
                        <a:t> </a:t>
                      </a:r>
                      <a:r>
                        <a:rPr lang="en-US" sz="1600" b="1" dirty="0" smtClean="0"/>
                        <a:t>System</a:t>
                      </a:r>
                      <a:r>
                        <a:rPr lang="en-US" sz="1600" dirty="0" smtClean="0"/>
                        <a:t> of government that</a:t>
                      </a:r>
                      <a:r>
                        <a:rPr lang="en-US" sz="1600" baseline="0" dirty="0" smtClean="0"/>
                        <a:t> incorporates</a:t>
                      </a:r>
                      <a:r>
                        <a:rPr lang="en-US" sz="1600" dirty="0" smtClean="0"/>
                        <a:t> checks and balances</a:t>
                      </a:r>
                      <a:endParaRPr lang="en-US" sz="1600" dirty="0"/>
                    </a:p>
                  </a:txBody>
                  <a:tcPr/>
                </a:tc>
                <a:tc>
                  <a:txBody>
                    <a:bodyPr/>
                    <a:lstStyle/>
                    <a:p>
                      <a:r>
                        <a:rPr lang="en-US" sz="1600" dirty="0" smtClean="0"/>
                        <a:t>Court </a:t>
                      </a:r>
                      <a:r>
                        <a:rPr lang="en-US" sz="1600" b="1" dirty="0" smtClean="0"/>
                        <a:t>system</a:t>
                      </a:r>
                    </a:p>
                    <a:p>
                      <a:endParaRPr lang="en-US" sz="1600" dirty="0" smtClean="0"/>
                    </a:p>
                    <a:p>
                      <a:r>
                        <a:rPr lang="en-US" sz="1600" dirty="0" smtClean="0"/>
                        <a:t>Procedural</a:t>
                      </a:r>
                      <a:r>
                        <a:rPr lang="en-US" sz="1600" baseline="0" dirty="0" smtClean="0"/>
                        <a:t> </a:t>
                      </a:r>
                      <a:r>
                        <a:rPr lang="en-US" sz="1600" b="1" baseline="0" dirty="0" smtClean="0"/>
                        <a:t>systems</a:t>
                      </a:r>
                      <a:r>
                        <a:rPr lang="en-US" sz="1600" baseline="0" dirty="0" smtClean="0"/>
                        <a:t> involving public safety</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Map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Drawing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Oral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Digital Project</a:t>
                      </a:r>
                    </a:p>
                    <a:p>
                      <a:endParaRPr lang="en-US" sz="1600" dirty="0"/>
                    </a:p>
                  </a:txBody>
                  <a:tcPr/>
                </a:tc>
              </a:tr>
            </a:tbl>
          </a:graphicData>
        </a:graphic>
      </p:graphicFrame>
    </p:spTree>
    <p:extLst>
      <p:ext uri="{BB962C8B-B14F-4D97-AF65-F5344CB8AC3E}">
        <p14:creationId xmlns:p14="http://schemas.microsoft.com/office/powerpoint/2010/main" val="2681448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smtClean="0"/>
              <a:t>Grade 12: Universal Theme </a:t>
            </a:r>
            <a:r>
              <a:rPr lang="en-US" b="1" i="1" dirty="0" smtClean="0"/>
              <a:t>Power</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561756"/>
              </p:ext>
            </p:extLst>
          </p:nvPr>
        </p:nvGraphicFramePr>
        <p:xfrm>
          <a:off x="457200" y="1600200"/>
          <a:ext cx="8458200" cy="4739076"/>
        </p:xfrm>
        <a:graphic>
          <a:graphicData uri="http://schemas.openxmlformats.org/drawingml/2006/table">
            <a:tbl>
              <a:tblPr firstRow="1" bandRow="1">
                <a:tableStyleId>{5C22544A-7EE6-4342-B048-85BDC9FD1C3A}</a:tableStyleId>
              </a:tblPr>
              <a:tblGrid>
                <a:gridCol w="1676400"/>
                <a:gridCol w="1447800"/>
                <a:gridCol w="1295400"/>
                <a:gridCol w="1524000"/>
                <a:gridCol w="1219200"/>
                <a:gridCol w="1295400"/>
              </a:tblGrid>
              <a:tr h="533400">
                <a:tc>
                  <a:txBody>
                    <a:bodyPr/>
                    <a:lstStyle/>
                    <a:p>
                      <a:r>
                        <a:rPr lang="en-US" sz="1600" dirty="0" smtClean="0"/>
                        <a:t>Generalizations</a:t>
                      </a:r>
                      <a:endParaRPr lang="en-US" sz="1600" dirty="0"/>
                    </a:p>
                  </a:txBody>
                  <a:tcPr/>
                </a:tc>
                <a:tc>
                  <a:txBody>
                    <a:bodyPr/>
                    <a:lstStyle/>
                    <a:p>
                      <a:r>
                        <a:rPr lang="en-US" sz="1600" dirty="0" smtClean="0"/>
                        <a:t>ELA</a:t>
                      </a:r>
                      <a:endParaRPr lang="en-US" sz="1600" dirty="0"/>
                    </a:p>
                  </a:txBody>
                  <a:tcPr/>
                </a:tc>
                <a:tc>
                  <a:txBody>
                    <a:bodyPr/>
                    <a:lstStyle/>
                    <a:p>
                      <a:r>
                        <a:rPr lang="en-US" sz="1600" dirty="0" smtClean="0"/>
                        <a:t>Statistics</a:t>
                      </a:r>
                      <a:endParaRPr lang="en-US" sz="1600" dirty="0"/>
                    </a:p>
                  </a:txBody>
                  <a:tcPr/>
                </a:tc>
                <a:tc>
                  <a:txBody>
                    <a:bodyPr/>
                    <a:lstStyle/>
                    <a:p>
                      <a:r>
                        <a:rPr lang="en-US" sz="1600" dirty="0" smtClean="0"/>
                        <a:t>Physics</a:t>
                      </a:r>
                      <a:endParaRPr lang="en-US" sz="1600" dirty="0"/>
                    </a:p>
                  </a:txBody>
                  <a:tcPr/>
                </a:tc>
                <a:tc>
                  <a:txBody>
                    <a:bodyPr/>
                    <a:lstStyle/>
                    <a:p>
                      <a:r>
                        <a:rPr lang="en-US" sz="1600" dirty="0" smtClean="0"/>
                        <a:t>Alternative Energy</a:t>
                      </a:r>
                      <a:endParaRPr lang="en-US" sz="1600" dirty="0"/>
                    </a:p>
                  </a:txBody>
                  <a:tcPr/>
                </a:tc>
                <a:tc>
                  <a:txBody>
                    <a:bodyPr/>
                    <a:lstStyle/>
                    <a:p>
                      <a:r>
                        <a:rPr lang="en-US" sz="1600" smtClean="0"/>
                        <a:t>Products</a:t>
                      </a:r>
                      <a:endParaRPr lang="en-US" sz="1600" dirty="0"/>
                    </a:p>
                  </a:txBody>
                  <a:tcPr/>
                </a:tc>
              </a:tr>
              <a:tr h="4159956">
                <a:tc>
                  <a:txBody>
                    <a:bodyPr/>
                    <a:lstStyle/>
                    <a:p>
                      <a:r>
                        <a:rPr lang="en-US" sz="1600" dirty="0" smtClean="0"/>
                        <a:t>Power Can Influence</a:t>
                      </a:r>
                      <a:r>
                        <a:rPr lang="en-US" sz="1600" baseline="0" dirty="0" smtClean="0"/>
                        <a:t> or Change Things</a:t>
                      </a:r>
                    </a:p>
                    <a:p>
                      <a:endParaRPr lang="en-US" sz="1600" baseline="0" dirty="0" smtClean="0"/>
                    </a:p>
                    <a:p>
                      <a:r>
                        <a:rPr lang="en-US" sz="1600" baseline="0" dirty="0" smtClean="0"/>
                        <a:t>Power Can Take Many Forms (chemical, electrical, political, physical)</a:t>
                      </a:r>
                    </a:p>
                    <a:p>
                      <a:endParaRPr lang="en-US" sz="1600" baseline="0" dirty="0" smtClean="0"/>
                    </a:p>
                    <a:p>
                      <a:r>
                        <a:rPr lang="en-US" sz="1600" baseline="0" dirty="0" smtClean="0"/>
                        <a:t>Power May Be Used or Abused</a:t>
                      </a:r>
                      <a:endParaRPr lang="en-US" sz="1600" dirty="0"/>
                    </a:p>
                  </a:txBody>
                  <a:tcPr/>
                </a:tc>
                <a:tc>
                  <a:txBody>
                    <a:bodyPr/>
                    <a:lstStyle/>
                    <a:p>
                      <a:r>
                        <a:rPr lang="en-US" sz="1500" dirty="0" smtClean="0"/>
                        <a:t>Determine an author’s point of view or purpose in a text in which the rhetoric is</a:t>
                      </a:r>
                    </a:p>
                    <a:p>
                      <a:r>
                        <a:rPr lang="en-US" sz="1500" dirty="0" smtClean="0"/>
                        <a:t>particularly effective, analyzing how style and content contribute to the </a:t>
                      </a:r>
                      <a:r>
                        <a:rPr lang="en-US" sz="1500" b="1" dirty="0" smtClean="0"/>
                        <a:t>power</a:t>
                      </a:r>
                      <a:r>
                        <a:rPr lang="en-US" sz="1500" dirty="0" smtClean="0"/>
                        <a:t>,</a:t>
                      </a:r>
                    </a:p>
                    <a:p>
                      <a:r>
                        <a:rPr lang="en-US" sz="1500" dirty="0" err="1" smtClean="0"/>
                        <a:t>persuasivenessor</a:t>
                      </a:r>
                      <a:r>
                        <a:rPr lang="en-US" sz="1500" dirty="0" smtClean="0"/>
                        <a:t> beauty of the text.</a:t>
                      </a:r>
                    </a:p>
                  </a:txBody>
                  <a:tcPr/>
                </a:tc>
                <a:tc>
                  <a:txBody>
                    <a:bodyPr/>
                    <a:lstStyle/>
                    <a:p>
                      <a:r>
                        <a:rPr lang="en-US" sz="1600" dirty="0" smtClean="0"/>
                        <a:t>Using statistical data to support an argument in a more </a:t>
                      </a:r>
                      <a:r>
                        <a:rPr lang="en-US" sz="1600" b="1" dirty="0" smtClean="0"/>
                        <a:t>powerful </a:t>
                      </a:r>
                      <a:r>
                        <a:rPr lang="en-US" sz="1600" dirty="0" smtClean="0"/>
                        <a:t>way.</a:t>
                      </a:r>
                      <a:endParaRPr lang="en-US" sz="1600" dirty="0"/>
                    </a:p>
                  </a:txBody>
                  <a:tcPr/>
                </a:tc>
                <a:tc>
                  <a:txBody>
                    <a:bodyPr/>
                    <a:lstStyle/>
                    <a:p>
                      <a:r>
                        <a:rPr lang="en-US" sz="1500" dirty="0" smtClean="0"/>
                        <a:t>Use mathematical representations of</a:t>
                      </a:r>
                    </a:p>
                    <a:p>
                      <a:r>
                        <a:rPr lang="en-US" sz="1500" dirty="0" smtClean="0"/>
                        <a:t>Newton’s Law of Gravitation and Coulomb’s Law to describe and predict the gravitational and electrostatic </a:t>
                      </a:r>
                      <a:r>
                        <a:rPr lang="en-US" sz="1500" b="1" dirty="0" smtClean="0"/>
                        <a:t>forces</a:t>
                      </a:r>
                      <a:r>
                        <a:rPr lang="en-US" sz="1500" dirty="0" smtClean="0"/>
                        <a:t> between objects.</a:t>
                      </a:r>
                      <a:endParaRPr lang="en-US" sz="1500" dirty="0"/>
                    </a:p>
                  </a:txBody>
                  <a:tcPr/>
                </a:tc>
                <a:tc>
                  <a:txBody>
                    <a:bodyPr/>
                    <a:lstStyle/>
                    <a:p>
                      <a:r>
                        <a:rPr lang="en-US" sz="1600" dirty="0" smtClean="0"/>
                        <a:t>Wind and solar </a:t>
                      </a:r>
                      <a:r>
                        <a:rPr lang="en-US" sz="1600" b="1" dirty="0" smtClean="0"/>
                        <a:t>power</a:t>
                      </a:r>
                    </a:p>
                    <a:p>
                      <a:endParaRPr lang="en-US" sz="1600" dirty="0" smtClean="0"/>
                    </a:p>
                    <a:p>
                      <a:r>
                        <a:rPr lang="en-US" sz="1600" dirty="0" smtClean="0"/>
                        <a:t>Generating </a:t>
                      </a:r>
                      <a:r>
                        <a:rPr lang="en-US" sz="1600" b="1" dirty="0" smtClean="0"/>
                        <a:t>power</a:t>
                      </a:r>
                      <a:r>
                        <a:rPr lang="en-US" sz="1600" dirty="0" smtClean="0"/>
                        <a:t> with alternative fuels</a:t>
                      </a:r>
                    </a:p>
                    <a:p>
                      <a:endParaRPr lang="en-US" sz="1600" dirty="0" smtClean="0"/>
                    </a:p>
                    <a:p>
                      <a:r>
                        <a:rPr lang="en-US" sz="1600" dirty="0" smtClean="0"/>
                        <a:t>Legislative </a:t>
                      </a:r>
                      <a:r>
                        <a:rPr lang="en-US" sz="1600" b="1" dirty="0" smtClean="0"/>
                        <a:t>power </a:t>
                      </a:r>
                      <a:r>
                        <a:rPr lang="en-US" sz="1600" dirty="0" smtClean="0"/>
                        <a:t>related to green initiatives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Map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Drawing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Oral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Digital Project</a:t>
                      </a:r>
                    </a:p>
                    <a:p>
                      <a:endParaRPr lang="en-US" sz="1600" dirty="0"/>
                    </a:p>
                  </a:txBody>
                  <a:tcPr/>
                </a:tc>
              </a:tr>
            </a:tbl>
          </a:graphicData>
        </a:graphic>
      </p:graphicFrame>
    </p:spTree>
    <p:extLst>
      <p:ext uri="{BB962C8B-B14F-4D97-AF65-F5344CB8AC3E}">
        <p14:creationId xmlns:p14="http://schemas.microsoft.com/office/powerpoint/2010/main" val="205102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Starts With A Question…</a:t>
            </a:r>
            <a:endParaRPr lang="en-US" dirty="0"/>
          </a:p>
        </p:txBody>
      </p:sp>
      <p:sp>
        <p:nvSpPr>
          <p:cNvPr id="3" name="Content Placeholder 2"/>
          <p:cNvSpPr>
            <a:spLocks noGrp="1"/>
          </p:cNvSpPr>
          <p:nvPr>
            <p:ph idx="1"/>
          </p:nvPr>
        </p:nvSpPr>
        <p:spPr/>
        <p:txBody>
          <a:bodyPr/>
          <a:lstStyle/>
          <a:p>
            <a:pPr marL="0" indent="0">
              <a:buNone/>
            </a:pPr>
            <a:r>
              <a:rPr lang="en-US" b="1" i="1" dirty="0" smtClean="0"/>
              <a:t>Any project should have a meaningful, broad, and over-arching question it is trying to answer.</a:t>
            </a:r>
          </a:p>
          <a:p>
            <a:r>
              <a:rPr lang="en-US" u="sng" dirty="0" smtClean="0"/>
              <a:t>Ethical:</a:t>
            </a:r>
            <a:r>
              <a:rPr lang="en-US" dirty="0" smtClean="0"/>
              <a:t> Should people in the public eye be expected to be role models?</a:t>
            </a:r>
          </a:p>
          <a:p>
            <a:r>
              <a:rPr lang="en-US" u="sng" dirty="0" smtClean="0"/>
              <a:t>Problem Solving: </a:t>
            </a:r>
            <a:r>
              <a:rPr lang="en-US" dirty="0" smtClean="0"/>
              <a:t>How can technology be used to increase awareness about…?  </a:t>
            </a:r>
          </a:p>
          <a:p>
            <a:r>
              <a:rPr lang="en-US" dirty="0" smtClean="0"/>
              <a:t> </a:t>
            </a:r>
            <a:r>
              <a:rPr lang="en-US" u="sng" dirty="0" smtClean="0"/>
              <a:t>Real World:</a:t>
            </a:r>
            <a:r>
              <a:rPr lang="en-US" dirty="0" smtClean="0"/>
              <a:t> How can we, as local city council members, attract business to the area? </a:t>
            </a:r>
            <a:endParaRPr lang="en-US" dirty="0"/>
          </a:p>
        </p:txBody>
      </p:sp>
    </p:spTree>
    <p:extLst>
      <p:ext uri="{BB962C8B-B14F-4D97-AF65-F5344CB8AC3E}">
        <p14:creationId xmlns:p14="http://schemas.microsoft.com/office/powerpoint/2010/main" val="416964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0040"/>
            <a:ext cx="7924800" cy="594360"/>
          </a:xfrm>
        </p:spPr>
        <p:txBody>
          <a:bodyPr>
            <a:normAutofit fontScale="90000"/>
          </a:bodyPr>
          <a:lstStyle/>
          <a:p>
            <a:r>
              <a:rPr lang="en-US" dirty="0" smtClean="0"/>
              <a:t>What is your </a:t>
            </a:r>
            <a:r>
              <a:rPr lang="en-US" dirty="0" smtClean="0"/>
              <a:t>“</a:t>
            </a:r>
            <a:r>
              <a:rPr lang="en-US" dirty="0" smtClean="0"/>
              <a:t>Change” Question?</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557559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3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In-Depth Inquiry</a:t>
            </a:r>
            <a:endParaRPr lang="en-US" dirty="0"/>
          </a:p>
        </p:txBody>
      </p:sp>
      <p:sp>
        <p:nvSpPr>
          <p:cNvPr id="3" name="Content Placeholder 2"/>
          <p:cNvSpPr>
            <a:spLocks noGrp="1"/>
          </p:cNvSpPr>
          <p:nvPr>
            <p:ph idx="1"/>
          </p:nvPr>
        </p:nvSpPr>
        <p:spPr/>
        <p:txBody>
          <a:bodyPr/>
          <a:lstStyle/>
          <a:p>
            <a:r>
              <a:rPr lang="en-US" dirty="0" smtClean="0"/>
              <a:t>The importance of research</a:t>
            </a:r>
          </a:p>
          <a:p>
            <a:r>
              <a:rPr lang="en-US" dirty="0" smtClean="0"/>
              <a:t>Distinguishing what is relevant</a:t>
            </a:r>
          </a:p>
          <a:p>
            <a:r>
              <a:rPr lang="en-US" dirty="0" smtClean="0"/>
              <a:t>Articulating findings</a:t>
            </a:r>
          </a:p>
          <a:p>
            <a:r>
              <a:rPr lang="en-US" dirty="0" smtClean="0"/>
              <a:t>What are the benefits or challenges for you pertaining to research?</a:t>
            </a:r>
          </a:p>
          <a:p>
            <a:pPr marL="0" indent="0">
              <a:buNone/>
            </a:pPr>
            <a:endParaRPr lang="en-US" dirty="0" smtClean="0"/>
          </a:p>
        </p:txBody>
      </p:sp>
      <p:pic>
        <p:nvPicPr>
          <p:cNvPr id="6147" name="Picture 3" descr="C:\Users\emickelson\Desktop\thCAIGQM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38600"/>
            <a:ext cx="2819400"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1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Audience</a:t>
            </a:r>
            <a:endParaRPr lang="en-US" dirty="0"/>
          </a:p>
        </p:txBody>
      </p:sp>
      <p:sp>
        <p:nvSpPr>
          <p:cNvPr id="3" name="Content Placeholder 2"/>
          <p:cNvSpPr>
            <a:spLocks noGrp="1"/>
          </p:cNvSpPr>
          <p:nvPr>
            <p:ph idx="1"/>
          </p:nvPr>
        </p:nvSpPr>
        <p:spPr/>
        <p:txBody>
          <a:bodyPr/>
          <a:lstStyle/>
          <a:p>
            <a:r>
              <a:rPr lang="en-US" dirty="0" smtClean="0"/>
              <a:t>Business and Industry</a:t>
            </a:r>
          </a:p>
          <a:p>
            <a:r>
              <a:rPr lang="en-US" dirty="0" smtClean="0"/>
              <a:t>Parents and Community</a:t>
            </a:r>
          </a:p>
          <a:p>
            <a:r>
              <a:rPr lang="en-US" dirty="0" smtClean="0"/>
              <a:t>Academic Partners</a:t>
            </a:r>
          </a:p>
          <a:p>
            <a:r>
              <a:rPr lang="en-US" dirty="0" smtClean="0"/>
              <a:t>Who is your audience?</a:t>
            </a:r>
          </a:p>
          <a:p>
            <a:pPr marL="0" indent="0">
              <a:buNone/>
            </a:pPr>
            <a:endParaRPr lang="en-US" dirty="0"/>
          </a:p>
        </p:txBody>
      </p:sp>
      <p:pic>
        <p:nvPicPr>
          <p:cNvPr id="7170" name="Picture 2" descr="C:\Users\emickelson\Desktop\thCA1JD2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4140052" cy="282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0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a:t>
            </a:r>
            <a:endParaRPr lang="en-US" dirty="0"/>
          </a:p>
        </p:txBody>
      </p:sp>
      <p:sp>
        <p:nvSpPr>
          <p:cNvPr id="3" name="Content Placeholder 2"/>
          <p:cNvSpPr>
            <a:spLocks noGrp="1"/>
          </p:cNvSpPr>
          <p:nvPr>
            <p:ph idx="1"/>
          </p:nvPr>
        </p:nvSpPr>
        <p:spPr/>
        <p:txBody>
          <a:bodyPr/>
          <a:lstStyle/>
          <a:p>
            <a:r>
              <a:rPr lang="en-US" dirty="0" smtClean="0"/>
              <a:t>The engagement and relevance factor.</a:t>
            </a:r>
          </a:p>
          <a:p>
            <a:r>
              <a:rPr lang="en-US" dirty="0" smtClean="0"/>
              <a:t>Why is this topic important?</a:t>
            </a:r>
          </a:p>
          <a:p>
            <a:r>
              <a:rPr lang="en-US" dirty="0" smtClean="0"/>
              <a:t>Why does this problem need to be addressed?</a:t>
            </a:r>
          </a:p>
          <a:p>
            <a:r>
              <a:rPr lang="en-US" dirty="0" smtClean="0"/>
              <a:t>What is a “Need to Know” in your field?</a:t>
            </a:r>
            <a:endParaRPr lang="en-US" dirty="0"/>
          </a:p>
        </p:txBody>
      </p:sp>
      <p:pic>
        <p:nvPicPr>
          <p:cNvPr id="8195" name="Picture 3" descr="C:\Users\emickelson\Desktop\thCASRM37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340687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emickelson\Desktop\UnansweredQues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07551"/>
            <a:ext cx="2087562" cy="208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9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and Choice</a:t>
            </a:r>
            <a:endParaRPr lang="en-US" dirty="0"/>
          </a:p>
        </p:txBody>
      </p:sp>
      <p:sp>
        <p:nvSpPr>
          <p:cNvPr id="3" name="Content Placeholder 2"/>
          <p:cNvSpPr>
            <a:spLocks noGrp="1"/>
          </p:cNvSpPr>
          <p:nvPr>
            <p:ph idx="1"/>
          </p:nvPr>
        </p:nvSpPr>
        <p:spPr/>
        <p:txBody>
          <a:bodyPr/>
          <a:lstStyle/>
          <a:p>
            <a:r>
              <a:rPr lang="en-US" dirty="0" smtClean="0"/>
              <a:t>Student options for content, process, and product.</a:t>
            </a:r>
          </a:p>
          <a:p>
            <a:r>
              <a:rPr lang="en-US" dirty="0" smtClean="0"/>
              <a:t>Teacher as facilitator but student driven learning</a:t>
            </a:r>
          </a:p>
          <a:p>
            <a:r>
              <a:rPr lang="en-US" dirty="0" smtClean="0"/>
              <a:t>How do students have voice and choice in your class?</a:t>
            </a:r>
          </a:p>
          <a:p>
            <a:pPr marL="0" indent="0">
              <a:buNone/>
            </a:pPr>
            <a:endParaRPr lang="en-US" dirty="0"/>
          </a:p>
        </p:txBody>
      </p:sp>
      <p:pic>
        <p:nvPicPr>
          <p:cNvPr id="9218" name="Picture 2" descr="C:\Users\emickelson\Desktop\thCAO1959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12" y="4648200"/>
            <a:ext cx="1318208" cy="186323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mickelson\Desktop\thCAYG7V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597712"/>
            <a:ext cx="2667000" cy="191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7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Revision and Reflection</a:t>
            </a:r>
            <a:endParaRPr lang="en-US" dirty="0"/>
          </a:p>
        </p:txBody>
      </p:sp>
      <p:sp>
        <p:nvSpPr>
          <p:cNvPr id="3" name="Content Placeholder 2"/>
          <p:cNvSpPr>
            <a:spLocks noGrp="1"/>
          </p:cNvSpPr>
          <p:nvPr>
            <p:ph idx="1"/>
          </p:nvPr>
        </p:nvSpPr>
        <p:spPr/>
        <p:txBody>
          <a:bodyPr/>
          <a:lstStyle/>
          <a:p>
            <a:r>
              <a:rPr lang="en-US" dirty="0" smtClean="0"/>
              <a:t>“What If” questions</a:t>
            </a:r>
          </a:p>
          <a:p>
            <a:r>
              <a:rPr lang="en-US" dirty="0" smtClean="0"/>
              <a:t>“How did we do” questions</a:t>
            </a:r>
          </a:p>
          <a:p>
            <a:r>
              <a:rPr lang="en-US" dirty="0" smtClean="0"/>
              <a:t>What did we learn?</a:t>
            </a:r>
          </a:p>
          <a:p>
            <a:r>
              <a:rPr lang="en-US" dirty="0" smtClean="0"/>
              <a:t>What are opportunities your students have for revision and reflection?</a:t>
            </a:r>
          </a:p>
          <a:p>
            <a:pPr marL="0" indent="0">
              <a:buNone/>
            </a:pPr>
            <a:endParaRPr lang="en-US" dirty="0" smtClean="0"/>
          </a:p>
        </p:txBody>
      </p:sp>
      <p:pic>
        <p:nvPicPr>
          <p:cNvPr id="10242" name="Picture 2" descr="C:\Users\emickelson\Desktop\thCAAWUEQ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666" y="4091508"/>
            <a:ext cx="366968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4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Why is it important?</a:t>
            </a:r>
          </a:p>
          <a:p>
            <a:pPr marL="0" indent="0">
              <a:buNone/>
            </a:pPr>
            <a:r>
              <a:rPr lang="en-US" dirty="0"/>
              <a:t>	</a:t>
            </a:r>
            <a:r>
              <a:rPr lang="en-US" dirty="0" smtClean="0"/>
              <a:t>to students</a:t>
            </a:r>
          </a:p>
          <a:p>
            <a:pPr marL="0" indent="0">
              <a:buNone/>
            </a:pPr>
            <a:r>
              <a:rPr lang="en-US" dirty="0"/>
              <a:t>	</a:t>
            </a:r>
            <a:r>
              <a:rPr lang="en-US" dirty="0" smtClean="0"/>
              <a:t>to teachers</a:t>
            </a:r>
          </a:p>
          <a:p>
            <a:r>
              <a:rPr lang="en-US" dirty="0" smtClean="0"/>
              <a:t>How do we make it successful?</a:t>
            </a:r>
          </a:p>
          <a:p>
            <a:r>
              <a:rPr lang="en-US" dirty="0" smtClean="0"/>
              <a:t>How do you group students?</a:t>
            </a:r>
          </a:p>
          <a:p>
            <a:r>
              <a:rPr lang="en-US" dirty="0" smtClean="0"/>
              <a:t>Brainstorm Strategies </a:t>
            </a:r>
          </a:p>
          <a:p>
            <a:pPr marL="0" indent="0">
              <a:buNone/>
            </a:pPr>
            <a:r>
              <a:rPr lang="en-US" dirty="0"/>
              <a:t> </a:t>
            </a:r>
            <a:r>
              <a:rPr lang="en-US" dirty="0" smtClean="0"/>
              <a:t>  for effective collaboration</a:t>
            </a:r>
          </a:p>
          <a:p>
            <a:pPr marL="0" indent="0">
              <a:buNone/>
            </a:pPr>
            <a:endParaRPr lang="en-US" dirty="0" smtClean="0"/>
          </a:p>
          <a:p>
            <a:pPr marL="0" indent="0">
              <a:buNone/>
            </a:pPr>
            <a:endParaRPr lang="en-US" dirty="0" smtClean="0"/>
          </a:p>
          <a:p>
            <a:endParaRPr lang="en-US" dirty="0"/>
          </a:p>
        </p:txBody>
      </p:sp>
      <p:pic>
        <p:nvPicPr>
          <p:cNvPr id="11266" name="Picture 2" descr="C:\Users\emickelson\Desktop\thCANSV5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2201900" cy="28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9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CCSS Makes PBL </a:t>
            </a:r>
            <a:br>
              <a:rPr lang="en-US" dirty="0" smtClean="0"/>
            </a:br>
            <a:r>
              <a:rPr lang="en-US" dirty="0" smtClean="0"/>
              <a:t>Necessary for All Teachers</a:t>
            </a:r>
            <a:endParaRPr lang="en-US" dirty="0"/>
          </a:p>
        </p:txBody>
      </p:sp>
      <p:sp>
        <p:nvSpPr>
          <p:cNvPr id="3" name="Content Placeholder 2"/>
          <p:cNvSpPr>
            <a:spLocks noGrp="1"/>
          </p:cNvSpPr>
          <p:nvPr>
            <p:ph idx="1"/>
          </p:nvPr>
        </p:nvSpPr>
        <p:spPr/>
        <p:txBody>
          <a:bodyPr/>
          <a:lstStyle/>
          <a:p>
            <a:r>
              <a:rPr lang="en-US" dirty="0" smtClean="0"/>
              <a:t>Rigor and Relevance</a:t>
            </a:r>
          </a:p>
          <a:p>
            <a:r>
              <a:rPr lang="en-US" dirty="0" smtClean="0"/>
              <a:t>Applying Knowledge to Real World</a:t>
            </a:r>
          </a:p>
          <a:p>
            <a:r>
              <a:rPr lang="en-US" dirty="0" smtClean="0"/>
              <a:t>Creative Problem Solving</a:t>
            </a:r>
          </a:p>
          <a:p>
            <a:r>
              <a:rPr lang="en-US" dirty="0" smtClean="0"/>
              <a:t>Critical Thinking</a:t>
            </a:r>
          </a:p>
          <a:p>
            <a:r>
              <a:rPr lang="en-US" dirty="0" smtClean="0"/>
              <a:t>Cross-Curricular Connections</a:t>
            </a:r>
          </a:p>
          <a:p>
            <a:r>
              <a:rPr lang="en-US" dirty="0" smtClean="0"/>
              <a:t>College and Career Readiness</a:t>
            </a:r>
          </a:p>
          <a:p>
            <a:r>
              <a:rPr lang="en-US" dirty="0" smtClean="0"/>
              <a:t>21</a:t>
            </a:r>
            <a:r>
              <a:rPr lang="en-US" baseline="30000" dirty="0" smtClean="0"/>
              <a:t>st</a:t>
            </a:r>
            <a:r>
              <a:rPr lang="en-US" dirty="0" smtClean="0"/>
              <a:t> Century Skills</a:t>
            </a:r>
          </a:p>
          <a:p>
            <a:r>
              <a:rPr lang="en-US" dirty="0" smtClean="0"/>
              <a:t>Literacy Skills: Reading, </a:t>
            </a:r>
          </a:p>
          <a:p>
            <a:pPr marL="0" indent="0">
              <a:buNone/>
            </a:pPr>
            <a:r>
              <a:rPr lang="en-US" dirty="0"/>
              <a:t> </a:t>
            </a:r>
            <a:r>
              <a:rPr lang="en-US" dirty="0" smtClean="0"/>
              <a:t>  Writing, Speaking and Listening</a:t>
            </a:r>
          </a:p>
        </p:txBody>
      </p:sp>
      <p:pic>
        <p:nvPicPr>
          <p:cNvPr id="4" name="Picture 3" descr="Screen Shot 2014-02-05 at 11.24.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181600"/>
            <a:ext cx="2654300" cy="1422400"/>
          </a:xfrm>
          <a:prstGeom prst="rect">
            <a:avLst/>
          </a:prstGeom>
        </p:spPr>
      </p:pic>
    </p:spTree>
    <p:extLst>
      <p:ext uri="{BB962C8B-B14F-4D97-AF65-F5344CB8AC3E}">
        <p14:creationId xmlns:p14="http://schemas.microsoft.com/office/powerpoint/2010/main" val="353097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Cross-Curricular Connections</a:t>
            </a:r>
            <a:endParaRPr lang="en-US" dirty="0"/>
          </a:p>
        </p:txBody>
      </p:sp>
      <p:sp>
        <p:nvSpPr>
          <p:cNvPr id="3" name="Content Placeholder 2"/>
          <p:cNvSpPr>
            <a:spLocks noGrp="1"/>
          </p:cNvSpPr>
          <p:nvPr>
            <p:ph idx="1"/>
          </p:nvPr>
        </p:nvSpPr>
        <p:spPr/>
        <p:txBody>
          <a:bodyPr/>
          <a:lstStyle/>
          <a:p>
            <a:r>
              <a:rPr lang="en-US" dirty="0" smtClean="0"/>
              <a:t>How does your class relate to ELA, Math, Science, and Social Studies?</a:t>
            </a:r>
          </a:p>
          <a:p>
            <a:r>
              <a:rPr lang="en-US" dirty="0" smtClean="0"/>
              <a:t>What are some content specific or thematic connections?</a:t>
            </a:r>
          </a:p>
          <a:p>
            <a:r>
              <a:rPr lang="en-US" dirty="0" smtClean="0"/>
              <a:t> How </a:t>
            </a:r>
            <a:r>
              <a:rPr lang="en-US" dirty="0" smtClean="0"/>
              <a:t>does your class </a:t>
            </a:r>
          </a:p>
          <a:p>
            <a:pPr marL="0" indent="0">
              <a:buNone/>
            </a:pPr>
            <a:r>
              <a:rPr lang="en-US" dirty="0"/>
              <a:t> </a:t>
            </a:r>
            <a:r>
              <a:rPr lang="en-US" dirty="0" smtClean="0"/>
              <a:t>  promote </a:t>
            </a:r>
            <a:r>
              <a:rPr lang="en-US" u="sng" dirty="0" smtClean="0"/>
              <a:t>both</a:t>
            </a:r>
            <a:r>
              <a:rPr lang="en-US" dirty="0" smtClean="0"/>
              <a:t> </a:t>
            </a:r>
          </a:p>
          <a:p>
            <a:pPr marL="0" indent="0">
              <a:buNone/>
            </a:pPr>
            <a:r>
              <a:rPr lang="en-US" dirty="0" smtClean="0"/>
              <a:t>   college and career </a:t>
            </a:r>
          </a:p>
          <a:p>
            <a:pPr marL="0" indent="0">
              <a:buNone/>
            </a:pPr>
            <a:r>
              <a:rPr lang="en-US" dirty="0"/>
              <a:t> </a:t>
            </a:r>
            <a:r>
              <a:rPr lang="en-US" dirty="0" smtClean="0"/>
              <a:t>  readiness?</a:t>
            </a:r>
          </a:p>
          <a:p>
            <a:pPr marL="0" indent="0">
              <a:buNone/>
            </a:pPr>
            <a:r>
              <a:rPr lang="en-US" dirty="0" smtClean="0"/>
              <a:t>Chart on Posters</a:t>
            </a:r>
          </a:p>
          <a:p>
            <a:pPr marL="0" indent="0">
              <a:buNone/>
            </a:pPr>
            <a:endParaRPr lang="en-US" dirty="0"/>
          </a:p>
        </p:txBody>
      </p:sp>
      <p:pic>
        <p:nvPicPr>
          <p:cNvPr id="12290" name="Picture 2" descr="C:\Users\emickelson\Desktop\AcrossDiscipl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3613150"/>
            <a:ext cx="266065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1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Based Learning You Have Done</a:t>
            </a:r>
            <a:endParaRPr lang="en-US" dirty="0"/>
          </a:p>
        </p:txBody>
      </p:sp>
      <p:sp>
        <p:nvSpPr>
          <p:cNvPr id="3" name="Content Placeholder 2"/>
          <p:cNvSpPr>
            <a:spLocks noGrp="1"/>
          </p:cNvSpPr>
          <p:nvPr>
            <p:ph idx="1"/>
          </p:nvPr>
        </p:nvSpPr>
        <p:spPr/>
        <p:txBody>
          <a:bodyPr/>
          <a:lstStyle/>
          <a:p>
            <a:r>
              <a:rPr lang="en-US" sz="1800" dirty="0" smtClean="0"/>
              <a:t>Table Discussion: Share one example of either a successful or unsuccessful project and explain why it was or was not effective.</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431956337"/>
              </p:ext>
            </p:extLst>
          </p:nvPr>
        </p:nvGraphicFramePr>
        <p:xfrm>
          <a:off x="1062150" y="2489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27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7848600" cy="1143000"/>
          </a:xfrm>
        </p:spPr>
        <p:txBody>
          <a:bodyPr>
            <a:noAutofit/>
          </a:bodyPr>
          <a:lstStyle/>
          <a:p>
            <a:pPr algn="ctr"/>
            <a:r>
              <a:rPr lang="en-US" sz="2800" dirty="0"/>
              <a:t>what are some major topics you teach that could be enhanced by doing inquiry and project based </a:t>
            </a:r>
            <a:r>
              <a:rPr lang="en-US" sz="2800" dirty="0" smtClean="0"/>
              <a:t>learning?</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onut 3"/>
          <p:cNvSpPr/>
          <p:nvPr/>
        </p:nvSpPr>
        <p:spPr>
          <a:xfrm>
            <a:off x="304800" y="1447800"/>
            <a:ext cx="7696200" cy="5334000"/>
          </a:xfrm>
          <a:prstGeom prst="donut">
            <a:avLst>
              <a:gd name="adj" fmla="val 318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2209800" y="3276600"/>
            <a:ext cx="3886200" cy="1676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800" dirty="0" smtClean="0"/>
              <a:t>Topics that can be enhanced by PBL</a:t>
            </a:r>
            <a:endParaRPr lang="en-US" sz="2800" dirty="0"/>
          </a:p>
        </p:txBody>
      </p:sp>
    </p:spTree>
    <p:extLst>
      <p:ext uri="{BB962C8B-B14F-4D97-AF65-F5344CB8AC3E}">
        <p14:creationId xmlns:p14="http://schemas.microsoft.com/office/powerpoint/2010/main" val="228811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Keys To Success With PBL</a:t>
            </a:r>
            <a:endParaRPr lang="en-US" dirty="0"/>
          </a:p>
        </p:txBody>
      </p:sp>
      <p:sp>
        <p:nvSpPr>
          <p:cNvPr id="3" name="Content Placeholder 2"/>
          <p:cNvSpPr>
            <a:spLocks noGrp="1"/>
          </p:cNvSpPr>
          <p:nvPr>
            <p:ph idx="1"/>
          </p:nvPr>
        </p:nvSpPr>
        <p:spPr/>
        <p:txBody>
          <a:bodyPr/>
          <a:lstStyle/>
          <a:p>
            <a:r>
              <a:rPr lang="en-US" u="sng" dirty="0" smtClean="0"/>
              <a:t>Engaging:</a:t>
            </a:r>
            <a:r>
              <a:rPr lang="en-US" dirty="0" smtClean="0"/>
              <a:t> Based on Student Interest and Student Driven</a:t>
            </a:r>
          </a:p>
          <a:p>
            <a:r>
              <a:rPr lang="en-US" u="sng" dirty="0" smtClean="0"/>
              <a:t>Focused:</a:t>
            </a:r>
            <a:r>
              <a:rPr lang="en-US" dirty="0" smtClean="0"/>
              <a:t> Structured and Organized yet Open and Flexible</a:t>
            </a:r>
          </a:p>
          <a:p>
            <a:r>
              <a:rPr lang="en-US" u="sng" dirty="0" smtClean="0"/>
              <a:t>Appropriate:</a:t>
            </a:r>
            <a:r>
              <a:rPr lang="en-US" dirty="0" smtClean="0"/>
              <a:t> Grounded in Academic Standards</a:t>
            </a:r>
          </a:p>
          <a:p>
            <a:r>
              <a:rPr lang="en-US" u="sng" dirty="0" smtClean="0"/>
              <a:t>Important: </a:t>
            </a:r>
            <a:r>
              <a:rPr lang="en-US" dirty="0" smtClean="0"/>
              <a:t>Learning from the experience extends beyond the classroom</a:t>
            </a:r>
            <a:endParaRPr lang="en-US" u="sng" dirty="0" smtClean="0"/>
          </a:p>
          <a:p>
            <a:pPr marL="0" indent="0">
              <a:buNone/>
            </a:pPr>
            <a:endParaRPr lang="en-US" dirty="0" smtClean="0"/>
          </a:p>
          <a:p>
            <a:endParaRPr lang="en-US" dirty="0"/>
          </a:p>
        </p:txBody>
      </p:sp>
      <p:pic>
        <p:nvPicPr>
          <p:cNvPr id="4" name="Picture 3" descr="Screen Shot 2014-02-05 at 11.34.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724400"/>
            <a:ext cx="2610530" cy="2055792"/>
          </a:xfrm>
          <a:prstGeom prst="rect">
            <a:avLst/>
          </a:prstGeom>
        </p:spPr>
      </p:pic>
    </p:spTree>
    <p:extLst>
      <p:ext uri="{BB962C8B-B14F-4D97-AF65-F5344CB8AC3E}">
        <p14:creationId xmlns:p14="http://schemas.microsoft.com/office/powerpoint/2010/main" val="349628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r>
              <a:rPr lang="en-US" u="sng" dirty="0" smtClean="0"/>
              <a:t>PBL Components</a:t>
            </a:r>
            <a:br>
              <a:rPr lang="en-US" u="sng" dirty="0" smtClean="0"/>
            </a:br>
            <a:r>
              <a:rPr lang="en-US" dirty="0" smtClean="0"/>
              <a:t>Significant Content and 21</a:t>
            </a:r>
            <a:r>
              <a:rPr lang="en-US" baseline="30000" dirty="0" smtClean="0"/>
              <a:t>st</a:t>
            </a:r>
            <a:r>
              <a:rPr lang="en-US" dirty="0" smtClean="0"/>
              <a:t> Century Competencies</a:t>
            </a:r>
            <a:endParaRPr lang="en-US" dirty="0"/>
          </a:p>
        </p:txBody>
      </p:sp>
      <p:sp>
        <p:nvSpPr>
          <p:cNvPr id="3" name="Content Placeholder 2"/>
          <p:cNvSpPr>
            <a:spLocks noGrp="1"/>
          </p:cNvSpPr>
          <p:nvPr>
            <p:ph idx="1"/>
          </p:nvPr>
        </p:nvSpPr>
        <p:spPr>
          <a:xfrm>
            <a:off x="457200" y="2895600"/>
            <a:ext cx="8229600" cy="3230563"/>
          </a:xfrm>
        </p:spPr>
        <p:txBody>
          <a:bodyPr>
            <a:normAutofit/>
          </a:bodyPr>
          <a:lstStyle/>
          <a:p>
            <a:r>
              <a:rPr lang="en-US" dirty="0" smtClean="0"/>
              <a:t>Driving Question</a:t>
            </a:r>
          </a:p>
          <a:p>
            <a:r>
              <a:rPr lang="en-US" dirty="0" smtClean="0"/>
              <a:t>In-Depth Inquiry</a:t>
            </a:r>
          </a:p>
          <a:p>
            <a:r>
              <a:rPr lang="en-US" dirty="0" smtClean="0"/>
              <a:t>Involves a Public Audience</a:t>
            </a:r>
          </a:p>
          <a:p>
            <a:r>
              <a:rPr lang="en-US" dirty="0" smtClean="0"/>
              <a:t>There is a Need To Know</a:t>
            </a:r>
          </a:p>
          <a:p>
            <a:r>
              <a:rPr lang="en-US" dirty="0" smtClean="0"/>
              <a:t>Involves Voice and Choice</a:t>
            </a:r>
          </a:p>
          <a:p>
            <a:r>
              <a:rPr lang="en-US" dirty="0" smtClean="0"/>
              <a:t>Includes </a:t>
            </a:r>
            <a:r>
              <a:rPr lang="en-US" dirty="0" smtClean="0"/>
              <a:t>Revision and </a:t>
            </a:r>
            <a:r>
              <a:rPr lang="en-US" dirty="0" smtClean="0"/>
              <a:t>Reflection	      </a:t>
            </a:r>
            <a:r>
              <a:rPr lang="en-US" sz="1800" dirty="0" smtClean="0"/>
              <a:t>Buck Institute</a:t>
            </a:r>
            <a:endParaRPr lang="en-US" sz="1800" dirty="0"/>
          </a:p>
        </p:txBody>
      </p:sp>
    </p:spTree>
    <p:extLst>
      <p:ext uri="{BB962C8B-B14F-4D97-AF65-F5344CB8AC3E}">
        <p14:creationId xmlns:p14="http://schemas.microsoft.com/office/powerpoint/2010/main" val="36051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Thematic Teaching Approach 1: Using A Concrete Theme</a:t>
            </a:r>
            <a:endParaRPr lang="en-US" dirty="0"/>
          </a:p>
        </p:txBody>
      </p:sp>
      <p:sp>
        <p:nvSpPr>
          <p:cNvPr id="3" name="Content Placeholder 2"/>
          <p:cNvSpPr>
            <a:spLocks noGrp="1"/>
          </p:cNvSpPr>
          <p:nvPr>
            <p:ph idx="1"/>
          </p:nvPr>
        </p:nvSpPr>
        <p:spPr/>
        <p:txBody>
          <a:bodyPr/>
          <a:lstStyle/>
          <a:p>
            <a:r>
              <a:rPr lang="en-US" dirty="0" smtClean="0"/>
              <a:t>Pumpkins in October or Hearts in February</a:t>
            </a:r>
          </a:p>
          <a:p>
            <a:r>
              <a:rPr lang="en-US" dirty="0" smtClean="0"/>
              <a:t>Does link content areas but not very rigorous or engaging</a:t>
            </a:r>
          </a:p>
          <a:p>
            <a:r>
              <a:rPr lang="en-US" dirty="0" smtClean="0"/>
              <a:t>Can veer too far from Academic Content Standards</a:t>
            </a:r>
          </a:p>
          <a:p>
            <a:r>
              <a:rPr lang="en-US" dirty="0" smtClean="0"/>
              <a:t>Doesn’t promote higher level thinking</a:t>
            </a:r>
            <a:endParaRPr lang="en-US" dirty="0"/>
          </a:p>
        </p:txBody>
      </p:sp>
      <p:pic>
        <p:nvPicPr>
          <p:cNvPr id="2050" name="Picture 2" descr="C:\Users\emickelson\Desktop\pumpk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46158"/>
            <a:ext cx="2187575"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mickelson\Desktop\hearts_0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419600"/>
            <a:ext cx="2590800" cy="224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4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584960"/>
          </a:xfrm>
        </p:spPr>
        <p:txBody>
          <a:bodyPr>
            <a:normAutofit fontScale="90000"/>
          </a:bodyPr>
          <a:lstStyle/>
          <a:p>
            <a:r>
              <a:rPr lang="en-US" sz="3600" dirty="0" smtClean="0"/>
              <a:t>Thematic Teaching Approach 1:</a:t>
            </a:r>
            <a:br>
              <a:rPr lang="en-US" sz="3600" dirty="0" smtClean="0"/>
            </a:br>
            <a:r>
              <a:rPr lang="en-US" sz="3600" dirty="0" smtClean="0"/>
              <a:t>Choosing 1 Content Area and Linking the Others</a:t>
            </a:r>
            <a:endParaRPr lang="en-US" dirty="0"/>
          </a:p>
        </p:txBody>
      </p:sp>
      <p:sp>
        <p:nvSpPr>
          <p:cNvPr id="3" name="Content Placeholder 2"/>
          <p:cNvSpPr>
            <a:spLocks noGrp="1"/>
          </p:cNvSpPr>
          <p:nvPr>
            <p:ph idx="1"/>
          </p:nvPr>
        </p:nvSpPr>
        <p:spPr>
          <a:xfrm>
            <a:off x="457200" y="1935480"/>
            <a:ext cx="8153400" cy="2941320"/>
          </a:xfrm>
        </p:spPr>
        <p:txBody>
          <a:bodyPr/>
          <a:lstStyle/>
          <a:p>
            <a:r>
              <a:rPr lang="en-US" dirty="0" smtClean="0"/>
              <a:t>Better than method 1 as it focuses on Academic Content</a:t>
            </a:r>
          </a:p>
          <a:p>
            <a:r>
              <a:rPr lang="en-US" dirty="0" smtClean="0"/>
              <a:t>Can be Engaging and Rigorous if structured with the right questions</a:t>
            </a:r>
          </a:p>
          <a:p>
            <a:r>
              <a:rPr lang="en-US" dirty="0" smtClean="0"/>
              <a:t>Can cause 1 content area to overshadow the others</a:t>
            </a:r>
          </a:p>
          <a:p>
            <a:r>
              <a:rPr lang="en-US" dirty="0" smtClean="0"/>
              <a:t>Can be too much of a stretch to make it all relate</a:t>
            </a:r>
            <a:endParaRPr lang="en-US" dirty="0"/>
          </a:p>
        </p:txBody>
      </p:sp>
      <p:pic>
        <p:nvPicPr>
          <p:cNvPr id="3074" name="Picture 2" descr="C:\Users\emickelson\Desktop\thCADL5M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876800"/>
            <a:ext cx="1943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0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487</TotalTime>
  <Words>1567</Words>
  <Application>Microsoft Office PowerPoint</Application>
  <PresentationFormat>On-screen Show (4:3)</PresentationFormat>
  <Paragraphs>389</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Opulent</vt:lpstr>
      <vt:lpstr>Integrating CTE and Common Core Through PBL and Universal Themes </vt:lpstr>
      <vt:lpstr>Examples of PBL You Already Know</vt:lpstr>
      <vt:lpstr>How CCSS Makes PBL  Necessary for All Teachers</vt:lpstr>
      <vt:lpstr>Project Based Learning You Have Done</vt:lpstr>
      <vt:lpstr>what are some major topics you teach that could be enhanced by doing inquiry and project based learning?</vt:lpstr>
      <vt:lpstr>Keys To Success With PBL</vt:lpstr>
      <vt:lpstr>PBL Components Significant Content and 21st Century Competencies</vt:lpstr>
      <vt:lpstr>Thematic Teaching Approach 1: Using A Concrete Theme</vt:lpstr>
      <vt:lpstr>Thematic Teaching Approach 1: Choosing 1 Content Area and Linking the Others</vt:lpstr>
      <vt:lpstr>Universal Themes</vt:lpstr>
      <vt:lpstr>Thematic Teaching Approach 1: Using Universal Themes</vt:lpstr>
      <vt:lpstr>How Universal Themes Work</vt:lpstr>
      <vt:lpstr>Generalizations</vt:lpstr>
      <vt:lpstr>examples of Generalizations</vt:lpstr>
      <vt:lpstr>Match Them Up</vt:lpstr>
      <vt:lpstr>Middle School:  Universal Theme Systems</vt:lpstr>
      <vt:lpstr>Grade 6: Universal Theme Change</vt:lpstr>
      <vt:lpstr>Grade 9: Universal Theme Relationships</vt:lpstr>
      <vt:lpstr>Grade 10: Universal Theme Patterns</vt:lpstr>
      <vt:lpstr>Grade 11: Universal Theme Systems</vt:lpstr>
      <vt:lpstr>Grade 12: Universal Theme Power</vt:lpstr>
      <vt:lpstr>It Starts With A Question…</vt:lpstr>
      <vt:lpstr>What is your “Change” Question?</vt:lpstr>
      <vt:lpstr>In-Depth Inquiry</vt:lpstr>
      <vt:lpstr>Public Audience</vt:lpstr>
      <vt:lpstr>“Need to Know”</vt:lpstr>
      <vt:lpstr>Voice and Choice</vt:lpstr>
      <vt:lpstr>Revision and Reflection</vt:lpstr>
      <vt:lpstr>Collaboration</vt:lpstr>
      <vt:lpstr>Cross-Curricular Connections</vt:lpstr>
    </vt:vector>
  </TitlesOfParts>
  <Company>Palm Springs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 and Career Technical Education</dc:title>
  <dc:creator>Mickelson, Erik (emickelson@psusd.us)</dc:creator>
  <cp:lastModifiedBy>Mickelson, Erik (emickelson@psusd.us)</cp:lastModifiedBy>
  <cp:revision>46</cp:revision>
  <cp:lastPrinted>2014-02-06T17:20:39Z</cp:lastPrinted>
  <dcterms:created xsi:type="dcterms:W3CDTF">2014-01-19T23:24:14Z</dcterms:created>
  <dcterms:modified xsi:type="dcterms:W3CDTF">2014-02-24T21:33:10Z</dcterms:modified>
</cp:coreProperties>
</file>